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90" r:id="rId17"/>
    <p:sldId id="269" r:id="rId18"/>
    <p:sldId id="285" r:id="rId19"/>
    <p:sldId id="270" r:id="rId20"/>
    <p:sldId id="289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49566F-1477-5D95-3C8A-68B7AC7F615A}" v="14" dt="2026-02-04T19:18:04.4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Villegas" userId="S::katie@xperitas.org::309f8464-9408-477e-aece-c444c00ba54d" providerId="AD" clId="Web-{AE49566F-1477-5D95-3C8A-68B7AC7F615A}"/>
    <pc:docChg chg="addSld delSld modSld sldOrd">
      <pc:chgData name="Katie  Villegas" userId="S::katie@xperitas.org::309f8464-9408-477e-aece-c444c00ba54d" providerId="AD" clId="Web-{AE49566F-1477-5D95-3C8A-68B7AC7F615A}" dt="2026-02-04T19:18:04.466" v="12"/>
      <pc:docMkLst>
        <pc:docMk/>
      </pc:docMkLst>
      <pc:sldChg chg="add">
        <pc:chgData name="Katie  Villegas" userId="S::katie@xperitas.org::309f8464-9408-477e-aece-c444c00ba54d" providerId="AD" clId="Web-{AE49566F-1477-5D95-3C8A-68B7AC7F615A}" dt="2026-02-04T19:04:22.464" v="11"/>
        <pc:sldMkLst>
          <pc:docMk/>
          <pc:sldMk cId="0" sldId="276"/>
        </pc:sldMkLst>
      </pc:sldChg>
      <pc:sldChg chg="add">
        <pc:chgData name="Katie  Villegas" userId="S::katie@xperitas.org::309f8464-9408-477e-aece-c444c00ba54d" providerId="AD" clId="Web-{AE49566F-1477-5D95-3C8A-68B7AC7F615A}" dt="2026-02-04T19:18:04.466" v="12"/>
        <pc:sldMkLst>
          <pc:docMk/>
          <pc:sldMk cId="0" sldId="278"/>
        </pc:sldMkLst>
      </pc:sldChg>
      <pc:sldChg chg="addSp delSp modSp">
        <pc:chgData name="Katie  Villegas" userId="S::katie@xperitas.org::309f8464-9408-477e-aece-c444c00ba54d" providerId="AD" clId="Web-{AE49566F-1477-5D95-3C8A-68B7AC7F615A}" dt="2026-02-04T18:55:11.948" v="7" actId="1076"/>
        <pc:sldMkLst>
          <pc:docMk/>
          <pc:sldMk cId="768782815" sldId="287"/>
        </pc:sldMkLst>
        <pc:spChg chg="add">
          <ac:chgData name="Katie  Villegas" userId="S::katie@xperitas.org::309f8464-9408-477e-aece-c444c00ba54d" providerId="AD" clId="Web-{AE49566F-1477-5D95-3C8A-68B7AC7F615A}" dt="2026-02-04T18:54:50.229" v="2"/>
          <ac:spMkLst>
            <pc:docMk/>
            <pc:sldMk cId="768782815" sldId="287"/>
            <ac:spMk id="11" creationId="{0F7EA103-A2CB-D017-B478-1725DED91F7A}"/>
          </ac:spMkLst>
        </pc:spChg>
        <pc:spChg chg="del mod">
          <ac:chgData name="Katie  Villegas" userId="S::katie@xperitas.org::309f8464-9408-477e-aece-c444c00ba54d" providerId="AD" clId="Web-{AE49566F-1477-5D95-3C8A-68B7AC7F615A}" dt="2026-02-04T18:54:41.448" v="1"/>
          <ac:spMkLst>
            <pc:docMk/>
            <pc:sldMk cId="768782815" sldId="287"/>
            <ac:spMk id="44" creationId="{0F7EA103-A2CB-D017-B478-1725DED91F7A}"/>
          </ac:spMkLst>
        </pc:spChg>
        <pc:spChg chg="mod">
          <ac:chgData name="Katie  Villegas" userId="S::katie@xperitas.org::309f8464-9408-477e-aece-c444c00ba54d" providerId="AD" clId="Web-{AE49566F-1477-5D95-3C8A-68B7AC7F615A}" dt="2026-02-04T18:54:58.135" v="3" actId="14100"/>
          <ac:spMkLst>
            <pc:docMk/>
            <pc:sldMk cId="768782815" sldId="287"/>
            <ac:spMk id="52" creationId="{712F39AF-5CFE-AF80-9E75-F4635AD297A4}"/>
          </ac:spMkLst>
        </pc:spChg>
        <pc:picChg chg="add mod">
          <ac:chgData name="Katie  Villegas" userId="S::katie@xperitas.org::309f8464-9408-477e-aece-c444c00ba54d" providerId="AD" clId="Web-{AE49566F-1477-5D95-3C8A-68B7AC7F615A}" dt="2026-02-04T18:55:11.948" v="7" actId="1076"/>
          <ac:picMkLst>
            <pc:docMk/>
            <pc:sldMk cId="768782815" sldId="287"/>
            <ac:picMk id="12" creationId="{BC7FB1F5-416D-78A5-67A8-AA2B623BEF96}"/>
          </ac:picMkLst>
        </pc:picChg>
      </pc:sldChg>
      <pc:sldChg chg="add ord">
        <pc:chgData name="Katie  Villegas" userId="S::katie@xperitas.org::309f8464-9408-477e-aece-c444c00ba54d" providerId="AD" clId="Web-{AE49566F-1477-5D95-3C8A-68B7AC7F615A}" dt="2026-02-04T18:59:57.260" v="10"/>
        <pc:sldMkLst>
          <pc:docMk/>
          <pc:sldMk cId="3209136847" sldId="290"/>
        </pc:sldMkLst>
      </pc:sldChg>
      <pc:sldChg chg="del">
        <pc:chgData name="Katie  Villegas" userId="S::katie@xperitas.org::309f8464-9408-477e-aece-c444c00ba54d" providerId="AD" clId="Web-{AE49566F-1477-5D95-3C8A-68B7AC7F615A}" dt="2026-02-04T18:59:44.714" v="8"/>
        <pc:sldMkLst>
          <pc:docMk/>
          <pc:sldMk cId="3705754521" sldId="290"/>
        </pc:sldMkLst>
      </pc:sldChg>
    </pc:docChg>
  </pc:docChgLst>
  <pc:docChgLst>
    <pc:chgData name="Monika Estrada" userId="f0ce2161-235a-43ff-be33-0e6b168e0feb" providerId="ADAL" clId="{5B680110-B60E-4D9D-9C5E-4AB5F692EF64}"/>
    <pc:docChg chg="delSld modSld sldOrd">
      <pc:chgData name="Monika Estrada" userId="f0ce2161-235a-43ff-be33-0e6b168e0feb" providerId="ADAL" clId="{5B680110-B60E-4D9D-9C5E-4AB5F692EF64}" dt="2026-02-02T21:18:08.828" v="3" actId="47"/>
      <pc:docMkLst>
        <pc:docMk/>
      </pc:docMkLst>
      <pc:sldChg chg="ord">
        <pc:chgData name="Monika Estrada" userId="f0ce2161-235a-43ff-be33-0e6b168e0feb" providerId="ADAL" clId="{5B680110-B60E-4D9D-9C5E-4AB5F692EF64}" dt="2026-01-27T20:41:52.121" v="1"/>
        <pc:sldMkLst>
          <pc:docMk/>
          <pc:sldMk cId="0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1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2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hyperlink" Target="https://xperitas.org/sites/default/files/2023-02/pr_highlights%20%28720p%29.mp4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2/pu_highlights%20%28Original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48.png"/><Relationship Id="rId4" Type="http://schemas.openxmlformats.org/officeDocument/2006/relationships/image" Target="../media/image18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hyperlink" Target="https://xperitas.org/sites/default/files/2023-05/RAA-Flyer_0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4.jpeg"/><Relationship Id="rId4" Type="http://schemas.openxmlformats.org/officeDocument/2006/relationships/image" Target="../media/image50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6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1.jpeg"/><Relationship Id="rId5" Type="http://schemas.openxmlformats.org/officeDocument/2006/relationships/image" Target="../media/image28.png"/><Relationship Id="rId10" Type="http://schemas.openxmlformats.org/officeDocument/2006/relationships/image" Target="../media/image40.jpeg"/><Relationship Id="rId4" Type="http://schemas.openxmlformats.org/officeDocument/2006/relationships/image" Target="../media/image27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600">
                <a:latin typeface="Arial"/>
                <a:cs typeface="Arial"/>
              </a:rPr>
              <a:t>Peru</a:t>
            </a:r>
            <a:endParaRPr lang="en-US" sz="9600"/>
          </a:p>
        </p:txBody>
      </p:sp>
      <p:pic>
        <p:nvPicPr>
          <p:cNvPr id="12" name="Picture 11" descr="A road next to the ocean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" t="13093" r="-297" b="16259"/>
          <a:stretch/>
        </p:blipFill>
        <p:spPr>
          <a:xfrm>
            <a:off x="19472" y="0"/>
            <a:ext cx="6566325" cy="69434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46733" y="4453491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Peru </a:t>
            </a:r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1993811" y="3908288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1663071" y="4404978"/>
            <a:ext cx="4940089" cy="181386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/>
                <a:cs typeface="Arial"/>
              </a:rPr>
              <a:t>Nat'l</a:t>
            </a:r>
            <a:r>
              <a:rPr lang="en-US" sz="2000" dirty="0">
                <a:latin typeface="Arial"/>
                <a:cs typeface="Arial"/>
              </a:rPr>
              <a:t> Spanish Exam discount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Writing Scholarship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663439" y="2506512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Household income of $60,000 or less</a:t>
            </a:r>
            <a:endParaRPr lang="en-US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1382888" y="379005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My Contribution Page</a:t>
            </a:r>
            <a:endParaRPr lang="en-US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/>
                <a:cs typeface="Arial"/>
              </a:rPr>
              <a:t>Xperitas</a:t>
            </a:r>
            <a:r>
              <a:rPr lang="en-US" sz="2000" dirty="0">
                <a:latin typeface="Arial"/>
                <a:cs typeface="Arial"/>
              </a:rPr>
              <a:t> Coffee Fundraiser (QR code below)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2" name="Picture 11" descr="A screenshot of a qr code&#10;&#10;AI-generated content may be incorrect.">
            <a:extLst>
              <a:ext uri="{FF2B5EF4-FFF2-40B4-BE49-F238E27FC236}">
                <a16:creationId xmlns:a16="http://schemas.microsoft.com/office/drawing/2014/main" id="{BC7FB1F5-416D-78A5-67A8-AA2B623BEF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6779" y="4054230"/>
            <a:ext cx="1730058" cy="216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602770" y="666367"/>
            <a:ext cx="5741983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$XXXX</a:t>
            </a:r>
            <a:r>
              <a:rPr lang="en-US" sz="40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 per student,</a:t>
            </a:r>
            <a:endParaRPr lang="en-US" sz="4000" dirty="0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Plus cost of international flights* </a:t>
            </a:r>
            <a:endParaRPr lang="en-US" sz="3200" dirty="0">
              <a:solidFill>
                <a:schemeClr val="accent1"/>
              </a:solidFill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*(</a:t>
            </a:r>
            <a:r>
              <a:rPr lang="en-US" sz="1400" dirty="0"/>
              <a:t>Insert departure city + estimated </a:t>
            </a:r>
            <a:r>
              <a:rPr lang="en-US" sz="1400"/>
              <a:t>air cost</a:t>
            </a:r>
            <a:r>
              <a:rPr lang="en-US" sz="1400" dirty="0"/>
              <a:t> provided by PM)</a:t>
            </a:r>
            <a:endParaRPr lang="en-US" sz="1400" dirty="0">
              <a:highlight>
                <a:srgbClr val="FFFF00"/>
              </a:highlight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Round-Trip Airfare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In-Country Transportation Per Itinerary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Family Stay Experience</a:t>
            </a:r>
            <a:r>
              <a:rPr lang="en-US" sz="2400">
                <a:ea typeface="+mn-lt"/>
                <a:cs typeface="+mn-lt"/>
              </a:rPr>
              <a:t>®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  <a:hlinkClick r:id="rId4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Medical Insurance</a:t>
            </a:r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>
                <a:latin typeface="Arial"/>
                <a:cs typeface="Arial"/>
              </a:rPr>
              <a:t>While abroad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7DDDA-103F-7455-87FB-6DF68CDE8BB8}"/>
              </a:ext>
            </a:extLst>
          </p:cNvPr>
          <p:cNvSpPr txBox="1"/>
          <p:nvPr/>
        </p:nvSpPr>
        <p:spPr>
          <a:xfrm>
            <a:off x="460963" y="4228630"/>
            <a:ext cx="32549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0" dirty="0">
                <a:latin typeface="Calibri"/>
                <a:ea typeface="Segoe UI"/>
                <a:cs typeface="Segoe UI"/>
              </a:rPr>
              <a:t>*Travelers </a:t>
            </a:r>
            <a:r>
              <a:rPr lang="en-US" sz="1200" b="1" dirty="0">
                <a:latin typeface="Calibri"/>
                <a:ea typeface="Segoe UI"/>
                <a:cs typeface="Segoe UI"/>
              </a:rPr>
              <a:t>should not </a:t>
            </a:r>
            <a:r>
              <a:rPr lang="en-US" sz="1200" dirty="0">
                <a:latin typeface="Calibri"/>
                <a:ea typeface="Segoe UI"/>
                <a:cs typeface="Segoe UI"/>
              </a:rPr>
              <a:t>a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rrange their own air.  AIR </a:t>
            </a:r>
            <a:r>
              <a:rPr lang="en-US" sz="1200" dirty="0">
                <a:latin typeface="Calibri"/>
                <a:ea typeface="Segoe UI"/>
                <a:cs typeface="Segoe UI"/>
              </a:rPr>
              <a:t>is included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in the program, but the cost will be added </a:t>
            </a:r>
            <a:r>
              <a:rPr lang="en-US" sz="1200" dirty="0">
                <a:latin typeface="Calibri"/>
                <a:ea typeface="Segoe UI"/>
                <a:cs typeface="Segoe UI"/>
              </a:rPr>
              <a:t>once the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air contract is confirmed.  </a:t>
            </a:r>
            <a:endParaRPr lang="en-US" sz="1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136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 for Early Bird Registrants</a:t>
            </a:r>
            <a:endParaRPr lang="en-US" sz="1400">
              <a:latin typeface="Arial"/>
              <a:cs typeface="Arial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>
                <a:latin typeface="Arial Bold"/>
              </a:rPr>
              <a:t>Schedules</a:t>
            </a:r>
            <a:endParaRPr lang="en-US" sz="405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 dirty="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 dirty="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 dirty="0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ENROLL AND PAY DEPOSIT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Click on “Enroll now” and complete registration form.  Pay the $500 deposit.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428824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ACCESS YOUR PORTAL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755827"/>
            <a:ext cx="6092188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Click the “Manage Booking” link in your confirmation email to access the portal. No password is required.</a:t>
            </a:r>
            <a:endParaRPr lang="en-US" sz="2000" spc="1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39615" y="2573283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 dirty="0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968349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 dirty="0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and Student Code of Conduct</a:t>
            </a:r>
            <a:r>
              <a:rPr lang="en-US" sz="2000" spc="19">
                <a:solidFill>
                  <a:srgbClr val="000000"/>
                </a:solidFill>
                <a:latin typeface="Arial"/>
              </a:rPr>
              <a:t>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6" y="4197981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contain important reminders and deadlines! If you unsubscribe from any Xperitas emails, we cannot add you back.</a:t>
            </a:r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date.</a:t>
            </a: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1FD509-4C41-ED8A-0EE9-406666D09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413" y="2550090"/>
            <a:ext cx="4437709" cy="23230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1328E0-D0ED-E56B-1FAB-3BB559885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81" y="2573283"/>
            <a:ext cx="4437709" cy="23230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Monika@Xperitas.org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Leslie@Xperitas.org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1299730" y="6135092"/>
            <a:ext cx="2919064" cy="447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4B87"/>
                </a:solidFill>
                <a:latin typeface="Arial"/>
                <a:cs typeface="Arial"/>
              </a:rPr>
              <a:t>www.Xperitas.org</a:t>
            </a:r>
            <a:endParaRPr lang="en-US" dirty="0">
              <a:solidFill>
                <a:srgbClr val="004B87"/>
              </a:solidFill>
              <a:ea typeface="Calibri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B9207B-D61C-7E1F-9264-2265E66B6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95" y="3166270"/>
            <a:ext cx="2683436" cy="3325848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F9D9116B-34D7-A5E7-049F-2B49F25B12F3}"/>
              </a:ext>
            </a:extLst>
          </p:cNvPr>
          <p:cNvSpPr txBox="1"/>
          <p:nvPr/>
        </p:nvSpPr>
        <p:spPr>
          <a:xfrm>
            <a:off x="7398772" y="2616472"/>
            <a:ext cx="41800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Us On Instagram</a:t>
            </a:r>
          </a:p>
        </p:txBody>
      </p:sp>
      <p:pic>
        <p:nvPicPr>
          <p:cNvPr id="18" name="Graphic 19" descr="Internet outline">
            <a:extLst>
              <a:ext uri="{FF2B5EF4-FFF2-40B4-BE49-F238E27FC236}">
                <a16:creationId xmlns:a16="http://schemas.microsoft.com/office/drawing/2014/main" id="{4B310170-3D14-60D5-5E6D-944FE5E82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164" y="5901832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to go to Peru?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Spanish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for your child to go to Peru?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Spanish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2668" t="222" r="22195" b="-445"/>
          <a:stretch/>
        </p:blipFill>
        <p:spPr bwMode="auto">
          <a:xfrm>
            <a:off x="8010169" y="557587"/>
            <a:ext cx="3310833" cy="41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4742845" y="188514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group of girls with a llama&#10;&#10;Description automatically generated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655089" y="325848"/>
            <a:ext cx="4283623" cy="2850381"/>
          </a:xfrm>
          <a:prstGeom prst="rect">
            <a:avLst/>
          </a:prstGeom>
        </p:spPr>
      </p:pic>
      <p:pic>
        <p:nvPicPr>
          <p:cNvPr id="12" name="Florian Wehd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7628611" y="326566"/>
            <a:ext cx="4295732" cy="2863821"/>
          </a:xfrm>
          <a:prstGeom prst="rect">
            <a:avLst/>
          </a:prstGeom>
        </p:spPr>
      </p:pic>
      <p:pic>
        <p:nvPicPr>
          <p:cNvPr id="14" name="Picture 13" descr="Stone walls with a mountain in the background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165" y="3641659"/>
            <a:ext cx="2002454" cy="3003681"/>
          </a:xfrm>
          <a:prstGeom prst="rect">
            <a:avLst/>
          </a:prstGeom>
        </p:spPr>
      </p:pic>
      <p:pic>
        <p:nvPicPr>
          <p:cNvPr id="17" name="Picture 16" descr="A boat on the water with Lake Titicaca in the background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32" t="-830" r="5800" b="-315"/>
          <a:stretch/>
        </p:blipFill>
        <p:spPr>
          <a:xfrm>
            <a:off x="7428350" y="3664072"/>
            <a:ext cx="4494534" cy="2881820"/>
          </a:xfrm>
          <a:prstGeom prst="rect">
            <a:avLst/>
          </a:prstGeom>
        </p:spPr>
      </p:pic>
      <p:pic>
        <p:nvPicPr>
          <p:cNvPr id="19" name="Picture 18" descr="A large white building with towers and people walking around with Cathedral of Lima in the background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716" b="8716"/>
          <a:stretch/>
        </p:blipFill>
        <p:spPr>
          <a:xfrm>
            <a:off x="2841419" y="4199242"/>
            <a:ext cx="4268535" cy="2349620"/>
          </a:xfrm>
          <a:prstGeom prst="rect">
            <a:avLst/>
          </a:prstGeom>
        </p:spPr>
      </p:pic>
      <p:pic>
        <p:nvPicPr>
          <p:cNvPr id="9" name="Picture 8" descr="A building with a flag on top&#10;&#10;Description automatically generated">
            <a:extLst>
              <a:ext uri="{FF2B5EF4-FFF2-40B4-BE49-F238E27FC236}">
                <a16:creationId xmlns:a16="http://schemas.microsoft.com/office/drawing/2014/main" id="{8E8AF660-22B2-8ABA-B6F5-C48D91C6984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-83" r="483" b="17883"/>
          <a:stretch/>
        </p:blipFill>
        <p:spPr>
          <a:xfrm>
            <a:off x="5128309" y="326566"/>
            <a:ext cx="2305195" cy="28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plate of food on a table&#10;&#10;Description automatically generated"/>
          <p:cNvPicPr/>
          <p:nvPr/>
        </p:nvPicPr>
        <p:blipFill rotWithShape="1">
          <a:blip r:embed="rId7"/>
          <a:srcRect l="21839" r="21839"/>
          <a:stretch/>
        </p:blipFill>
        <p:spPr>
          <a:xfrm>
            <a:off x="315276" y="3688775"/>
            <a:ext cx="2191693" cy="2918477"/>
          </a:xfrm>
          <a:prstGeom prst="rect">
            <a:avLst/>
          </a:prstGeom>
        </p:spPr>
      </p:pic>
      <p:pic>
        <p:nvPicPr>
          <p:cNvPr id="14" name="Picture 13" descr="A group of chicken on a skewer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75" r="6975"/>
          <a:stretch/>
        </p:blipFill>
        <p:spPr>
          <a:xfrm>
            <a:off x="7071962" y="3688775"/>
            <a:ext cx="4480878" cy="2916063"/>
          </a:xfrm>
          <a:prstGeom prst="rect">
            <a:avLst/>
          </a:prstGeom>
        </p:spPr>
      </p:pic>
      <p:pic>
        <p:nvPicPr>
          <p:cNvPr id="16" name="Picture 15" descr="A tomato stuffed with meat and cheese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560" t="2985" r="280" b="19403"/>
          <a:stretch/>
        </p:blipFill>
        <p:spPr>
          <a:xfrm>
            <a:off x="2835665" y="4273956"/>
            <a:ext cx="4020572" cy="2333805"/>
          </a:xfrm>
          <a:prstGeom prst="rect">
            <a:avLst/>
          </a:prstGeom>
        </p:spPr>
      </p:pic>
      <p:pic>
        <p:nvPicPr>
          <p:cNvPr id="20" name="Picture 19" descr="A plate of food with a fork and knife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525" y="132118"/>
            <a:ext cx="4371856" cy="3270489"/>
          </a:xfrm>
          <a:prstGeom prst="rect">
            <a:avLst/>
          </a:prstGeom>
        </p:spPr>
      </p:pic>
      <p:pic>
        <p:nvPicPr>
          <p:cNvPr id="22" name="Picture 21" descr="A plate of food on a white plate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87" r="7687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plate of food on a white surface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1688" t="-725" r="-512" b="362"/>
          <a:stretch/>
        </p:blipFill>
        <p:spPr>
          <a:xfrm>
            <a:off x="5215819" y="282911"/>
            <a:ext cx="2572341" cy="310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357738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378395579031055a3b66992160380503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403c04545d62618375874c2e6bf5e183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58D516-3451-4356-8015-3AC8AA274BAC}">
  <ds:schemaRefs>
    <ds:schemaRef ds:uri="http://schemas.microsoft.com/office/2006/metadata/properties"/>
    <ds:schemaRef ds:uri="825ae176-405e-4596-a4b1-c463977585f5"/>
    <ds:schemaRef ds:uri="http://purl.org/dc/terms/"/>
    <ds:schemaRef ds:uri="http://schemas.openxmlformats.org/package/2006/metadata/core-properties"/>
    <ds:schemaRef ds:uri="f73d4b22-5b23-44a0-bc6b-9bac75aff08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c067450e-7df5-4bb7-a748-f7c5eff5b69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11C778-9AE5-406E-BB43-AC5EF79BF0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827</Words>
  <Application>Microsoft Office PowerPoint</Application>
  <PresentationFormat>Widescreen</PresentationFormat>
  <Paragraphs>179</Paragraphs>
  <Slides>20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Monika Estrada</cp:lastModifiedBy>
  <cp:revision>25</cp:revision>
  <dcterms:created xsi:type="dcterms:W3CDTF">2023-10-20T16:15:27Z</dcterms:created>
  <dcterms:modified xsi:type="dcterms:W3CDTF">2026-02-04T19:18:07Z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