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89" r:id="rId21"/>
    <p:sldId id="292" r:id="rId22"/>
    <p:sldId id="291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7"/>
    <a:srgbClr val="00B0F0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22B2FA-AB8F-9164-7A08-9887D6AB7A2F}" v="2" dt="2026-02-05T19:17:12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7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Villegas" userId="S::katie@xperitas.org::309f8464-9408-477e-aece-c444c00ba54d" providerId="AD" clId="Web-{4B22B2FA-AB8F-9164-7A08-9887D6AB7A2F}"/>
    <pc:docChg chg="delSld">
      <pc:chgData name="Katie  Villegas" userId="S::katie@xperitas.org::309f8464-9408-477e-aece-c444c00ba54d" providerId="AD" clId="Web-{4B22B2FA-AB8F-9164-7A08-9887D6AB7A2F}" dt="2026-02-05T19:17:12.072" v="1"/>
      <pc:docMkLst>
        <pc:docMk/>
      </pc:docMkLst>
      <pc:sldChg chg="del">
        <pc:chgData name="Katie  Villegas" userId="S::katie@xperitas.org::309f8464-9408-477e-aece-c444c00ba54d" providerId="AD" clId="Web-{4B22B2FA-AB8F-9164-7A08-9887D6AB7A2F}" dt="2026-02-05T19:17:08.979" v="0"/>
        <pc:sldMkLst>
          <pc:docMk/>
          <pc:sldMk cId="3565489430" sldId="274"/>
        </pc:sldMkLst>
      </pc:sldChg>
      <pc:sldChg chg="del">
        <pc:chgData name="Katie  Villegas" userId="S::katie@xperitas.org::309f8464-9408-477e-aece-c444c00ba54d" providerId="AD" clId="Web-{4B22B2FA-AB8F-9164-7A08-9887D6AB7A2F}" dt="2026-02-05T19:17:12.072" v="1"/>
        <pc:sldMkLst>
          <pc:docMk/>
          <pc:sldMk cId="837931506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2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GR_german_immerse_exp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2.jpeg"/><Relationship Id="rId4" Type="http://schemas.openxmlformats.org/officeDocument/2006/relationships/image" Target="../media/image48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hyperlink" Target="mailto:Monika@Xperitas.org" TargetMode="External"/><Relationship Id="rId4" Type="http://schemas.openxmlformats.org/officeDocument/2006/relationships/hyperlink" Target="mailto:Hanna@Xperitas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sv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650536" cy="57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43750" y="2983751"/>
            <a:ext cx="5334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latin typeface="Arial" panose="020B0604020202020204" pitchFamily="34" charset="0"/>
                <a:cs typeface="Arial" panose="020B0604020202020204" pitchFamily="34" charset="0"/>
              </a:rPr>
              <a:t>Germany!</a:t>
            </a:r>
          </a:p>
        </p:txBody>
      </p:sp>
      <p:pic>
        <p:nvPicPr>
          <p:cNvPr id="12" name="Picture 11" descr="A large stone archway with columns and people walking around with Brandenburg Gate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63" t="209" r="5779" b="-837"/>
          <a:stretch/>
        </p:blipFill>
        <p:spPr>
          <a:xfrm>
            <a:off x="19472" y="0"/>
            <a:ext cx="6557445" cy="69431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954057" y="4700336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23850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Germany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/>
              </a:rPr>
              <a:t> </a:t>
            </a:r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94961"/>
            <a:ext cx="11175249" cy="1262656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549161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957626" y="4073284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151433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Xperitas</a:t>
            </a:r>
            <a:r>
              <a:rPr lang="en-US" sz="2000" dirty="0">
                <a:latin typeface="Arial"/>
                <a:cs typeface="Arial"/>
              </a:rPr>
              <a:t> Coffee Fundraiser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Contribution Page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6949635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490269" y="4582122"/>
            <a:ext cx="916571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National </a:t>
            </a:r>
            <a:r>
              <a:rPr lang="en-US" sz="2000" dirty="0">
                <a:latin typeface="Arial"/>
                <a:cs typeface="Arial"/>
              </a:rPr>
              <a:t>German Exam discount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Contest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Household income of $60,000 or less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395549" y="396481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659493" y="664975"/>
            <a:ext cx="5741983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$XXXX</a:t>
            </a:r>
            <a:r>
              <a:rPr lang="en-US" sz="40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 per student,</a:t>
            </a:r>
            <a:endParaRPr lang="en-US" sz="4000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Plus cost of international flights* 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400" dirty="0">
                <a:ea typeface="Calibri"/>
                <a:cs typeface="Calibri"/>
              </a:rPr>
              <a:t>*(Insert departure city + estimated range provided by PM)</a:t>
            </a:r>
          </a:p>
          <a:p>
            <a:endParaRPr lang="en-US" sz="1400" dirty="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7DDDA-103F-7455-87FB-6DF68CDE8BB8}"/>
              </a:ext>
            </a:extLst>
          </p:cNvPr>
          <p:cNvSpPr txBox="1"/>
          <p:nvPr/>
        </p:nvSpPr>
        <p:spPr>
          <a:xfrm>
            <a:off x="460963" y="4228630"/>
            <a:ext cx="3254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0" dirty="0">
                <a:latin typeface="Calibri"/>
                <a:ea typeface="Segoe UI"/>
                <a:cs typeface="Segoe UI"/>
              </a:rPr>
              <a:t>*Travelers </a:t>
            </a:r>
            <a:r>
              <a:rPr lang="en-US" sz="1200" b="1" dirty="0">
                <a:latin typeface="Calibri"/>
                <a:ea typeface="Segoe UI"/>
                <a:cs typeface="Segoe UI"/>
              </a:rPr>
              <a:t>should not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arrange their own air.  AIR </a:t>
            </a:r>
            <a:r>
              <a:rPr lang="en-US" sz="1200" dirty="0">
                <a:latin typeface="Calibri"/>
                <a:ea typeface="Segoe UI"/>
                <a:cs typeface="Segoe UI"/>
              </a:rPr>
              <a:t>is included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in the program, but the cost will be added </a:t>
            </a:r>
            <a:r>
              <a:rPr lang="en-US" sz="1200" dirty="0">
                <a:latin typeface="Calibri"/>
                <a:ea typeface="Segoe UI"/>
                <a:cs typeface="Segoe UI"/>
              </a:rPr>
              <a:t>once the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air contract is confirmed.  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>
                <a:ea typeface="+mn-lt"/>
                <a:cs typeface="+mn-lt"/>
              </a:rPr>
              <a:t>.</a:t>
            </a:r>
            <a:r>
              <a:rPr lang="en-US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>
              <a:solidFill>
                <a:srgbClr val="004B87"/>
              </a:solidFill>
            </a:endParaRPr>
          </a:p>
          <a:p>
            <a:r>
              <a:rPr lang="en-US" sz="240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>
                <a:ea typeface="+mn-lt"/>
                <a:cs typeface="+mn-lt"/>
              </a:rPr>
              <a:t> 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A8386-8500-42B3-111F-EBF73051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11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EE2A1-766C-7899-FFB8-EF7C1EC2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9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Insert Program Link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Hanna@Xperitas.org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, 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  <a:hlinkClick r:id="rId5"/>
              </a:rPr>
              <a:t>Monika@Xperitas.org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665564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 dirty="0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 dirty="0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1296546" y="6211466"/>
            <a:ext cx="3009927" cy="447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4B87"/>
                </a:solidFill>
                <a:latin typeface="Arial"/>
                <a:cs typeface="Arial"/>
              </a:rPr>
              <a:t>www.Xperitas.org</a:t>
            </a:r>
            <a:endParaRPr lang="en-US" dirty="0">
              <a:solidFill>
                <a:srgbClr val="004B87"/>
              </a:solidFill>
              <a:ea typeface="Calibri"/>
              <a:cs typeface="Calibri"/>
            </a:endParaRPr>
          </a:p>
        </p:txBody>
      </p:sp>
      <p:pic>
        <p:nvPicPr>
          <p:cNvPr id="16" name="Graphic 15" descr="Internet outline">
            <a:extLst>
              <a:ext uri="{FF2B5EF4-FFF2-40B4-BE49-F238E27FC236}">
                <a16:creationId xmlns:a16="http://schemas.microsoft.com/office/drawing/2014/main" id="{47AACADD-1960-8400-392E-C8A52BA1C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2146" y="5984687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5321B7-B55B-4CD8-5042-E086945275E9}"/>
              </a:ext>
            </a:extLst>
          </p:cNvPr>
          <p:cNvSpPr txBox="1"/>
          <p:nvPr/>
        </p:nvSpPr>
        <p:spPr>
          <a:xfrm>
            <a:off x="7309630" y="2550864"/>
            <a:ext cx="414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07E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Us On Instagram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ADE4BE-758C-078E-E9CF-9BFAD4307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074" y="3250300"/>
            <a:ext cx="2688569" cy="33226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Why are you excited to go to Germany?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improve my German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Why are you excited for your child to go to Germany?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improve their German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918" t="-445" r="21945" b="222"/>
          <a:stretch/>
        </p:blipFill>
        <p:spPr bwMode="auto">
          <a:xfrm>
            <a:off x="8019576" y="548179"/>
            <a:ext cx="3357869" cy="41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334997" y="322986"/>
            <a:ext cx="4923807" cy="2856105"/>
          </a:xfrm>
          <a:prstGeom prst="rect">
            <a:avLst/>
          </a:prstGeom>
        </p:spPr>
      </p:pic>
      <p:pic>
        <p:nvPicPr>
          <p:cNvPr id="12" name="Florian Wehd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265581" y="322986"/>
            <a:ext cx="5206442" cy="2870981"/>
          </a:xfrm>
          <a:prstGeom prst="rect">
            <a:avLst/>
          </a:prstGeom>
        </p:spPr>
      </p:pic>
      <p:pic>
        <p:nvPicPr>
          <p:cNvPr id="14" name="Picture 13" descr="Beyern und Berlin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1" y="3641659"/>
            <a:ext cx="2252762" cy="3003682"/>
          </a:xfrm>
          <a:prstGeom prst="rect">
            <a:avLst/>
          </a:prstGeom>
        </p:spPr>
      </p:pic>
      <p:pic>
        <p:nvPicPr>
          <p:cNvPr id="17" name="Picture 16" descr="Abenteuer in den Alpen (days 2-4)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20" y="3570564"/>
            <a:ext cx="4099703" cy="3074777"/>
          </a:xfrm>
          <a:prstGeom prst="rect">
            <a:avLst/>
          </a:prstGeom>
        </p:spPr>
      </p:pic>
      <p:pic>
        <p:nvPicPr>
          <p:cNvPr id="19" name="Picture 18" descr="Es lebe Berlin! Days 8-9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2"/>
          <a:stretch/>
        </p:blipFill>
        <p:spPr>
          <a:xfrm>
            <a:off x="2841419" y="4199242"/>
            <a:ext cx="4279255" cy="235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34996" y="3678910"/>
            <a:ext cx="2023075" cy="2930483"/>
          </a:xfrm>
          <a:prstGeom prst="rect">
            <a:avLst/>
          </a:prstGeom>
        </p:spPr>
      </p:pic>
      <p:pic>
        <p:nvPicPr>
          <p:cNvPr id="14" name="Picture 13" descr="A group of people sitting around a table with food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98" y="3688775"/>
            <a:ext cx="4426904" cy="2920618"/>
          </a:xfrm>
          <a:prstGeom prst="rect">
            <a:avLst/>
          </a:prstGeom>
        </p:spPr>
      </p:pic>
      <p:pic>
        <p:nvPicPr>
          <p:cNvPr id="16" name="Picture 15" descr="maultaschen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06" y="4279395"/>
            <a:ext cx="3473378" cy="2329997"/>
          </a:xfrm>
          <a:prstGeom prst="rect">
            <a:avLst/>
          </a:prstGeom>
        </p:spPr>
      </p:pic>
      <p:pic>
        <p:nvPicPr>
          <p:cNvPr id="20" name="Picture 19" descr="A plate of food with a fork and knife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1" y="322985"/>
            <a:ext cx="4607418" cy="3056845"/>
          </a:xfrm>
          <a:prstGeom prst="rect">
            <a:avLst/>
          </a:prstGeom>
        </p:spPr>
      </p:pic>
      <p:pic>
        <p:nvPicPr>
          <p:cNvPr id="22" name="Picture 21" descr="A plate of food with a fork and knife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6285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pfelstrudel 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6" r="19206" b="15688"/>
          <a:stretch/>
        </p:blipFill>
        <p:spPr>
          <a:xfrm>
            <a:off x="5215819" y="282911"/>
            <a:ext cx="2567457" cy="30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378395579031055a3b66992160380503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403c04545d62618375874c2e6bf5e183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58D516-3451-4356-8015-3AC8AA274BAC}">
  <ds:schemaRefs>
    <ds:schemaRef ds:uri="f73d4b22-5b23-44a0-bc6b-9bac75aff085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c067450e-7df5-4bb7-a748-f7c5eff5b692"/>
    <ds:schemaRef ds:uri="http://schemas.openxmlformats.org/package/2006/metadata/core-properties"/>
    <ds:schemaRef ds:uri="825ae176-405e-4596-a4b1-c463977585f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296DBF-7DE4-4054-9213-3223027F44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966</Words>
  <Application>Microsoft Office PowerPoint</Application>
  <PresentationFormat>Widescreen</PresentationFormat>
  <Paragraphs>201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Jenny Behrens</cp:lastModifiedBy>
  <cp:revision>49</cp:revision>
  <dcterms:created xsi:type="dcterms:W3CDTF">2023-10-20T16:15:27Z</dcterms:created>
  <dcterms:modified xsi:type="dcterms:W3CDTF">2026-02-05T19:17:21Z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