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30"/>
  </p:notesMasterIdLst>
  <p:sldIdLst>
    <p:sldId id="279" r:id="rId5"/>
    <p:sldId id="261" r:id="rId6"/>
    <p:sldId id="285" r:id="rId7"/>
    <p:sldId id="287" r:id="rId8"/>
    <p:sldId id="262" r:id="rId9"/>
    <p:sldId id="280" r:id="rId10"/>
    <p:sldId id="263" r:id="rId11"/>
    <p:sldId id="264" r:id="rId12"/>
    <p:sldId id="260" r:id="rId13"/>
    <p:sldId id="265" r:id="rId14"/>
    <p:sldId id="266" r:id="rId15"/>
    <p:sldId id="267" r:id="rId16"/>
    <p:sldId id="288" r:id="rId17"/>
    <p:sldId id="289" r:id="rId18"/>
    <p:sldId id="282" r:id="rId19"/>
    <p:sldId id="269" r:id="rId20"/>
    <p:sldId id="290" r:id="rId21"/>
    <p:sldId id="283" r:id="rId22"/>
    <p:sldId id="270" r:id="rId23"/>
    <p:sldId id="273" r:id="rId24"/>
    <p:sldId id="274" r:id="rId25"/>
    <p:sldId id="286" r:id="rId26"/>
    <p:sldId id="276" r:id="rId27"/>
    <p:sldId id="284" r:id="rId28"/>
    <p:sldId id="278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B87"/>
    <a:srgbClr val="00B0F0"/>
    <a:srgbClr val="F1BE48"/>
    <a:srgbClr val="E07E3C"/>
    <a:srgbClr val="ABC7CA"/>
    <a:srgbClr val="A4D6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6E07049-E4A3-C24D-8812-B0BB8418D8A4}" v="1" dt="2025-09-19T13:36:55.979"/>
    <p1510:client id="{58A0B333-A274-4DAE-5738-A5EFED7F9DBF}" v="43" dt="2025-09-18T16:51:03.8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7" autoAdjust="0"/>
    <p:restoredTop sz="62745" autoAdjust="0"/>
  </p:normalViewPr>
  <p:slideViewPr>
    <p:cSldViewPr snapToGrid="0">
      <p:cViewPr varScale="1">
        <p:scale>
          <a:sx n="51" d="100"/>
          <a:sy n="51" d="100"/>
        </p:scale>
        <p:origin x="1003" y="53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est User" userId="S::urn:spo:anon#560d1f62daca06deb6bb87cd5480b80957891ec5a1050209efc70a94b0e211f2::" providerId="AD" clId="Web-{B17560EE-1DCF-0705-13FB-4B8AC74D1A39}"/>
    <pc:docChg chg="addSld modSld">
      <pc:chgData name="Guest User" userId="S::urn:spo:anon#560d1f62daca06deb6bb87cd5480b80957891ec5a1050209efc70a94b0e211f2::" providerId="AD" clId="Web-{B17560EE-1DCF-0705-13FB-4B8AC74D1A39}" dt="2024-05-16T19:55:40.983" v="182" actId="1076"/>
      <pc:docMkLst>
        <pc:docMk/>
      </pc:docMkLst>
      <pc:sldChg chg="addSp delSp modSp">
        <pc:chgData name="Guest User" userId="S::urn:spo:anon#560d1f62daca06deb6bb87cd5480b80957891ec5a1050209efc70a94b0e211f2::" providerId="AD" clId="Web-{B17560EE-1DCF-0705-13FB-4B8AC74D1A39}" dt="2024-05-16T18:21:17.339" v="3"/>
        <pc:sldMkLst>
          <pc:docMk/>
          <pc:sldMk cId="3930024240" sldId="260"/>
        </pc:sldMkLst>
      </pc:sldChg>
      <pc:sldChg chg="addSp delSp">
        <pc:chgData name="Guest User" userId="S::urn:spo:anon#560d1f62daca06deb6bb87cd5480b80957891ec5a1050209efc70a94b0e211f2::" providerId="AD" clId="Web-{B17560EE-1DCF-0705-13FB-4B8AC74D1A39}" dt="2024-05-16T18:21:59.558" v="5"/>
        <pc:sldMkLst>
          <pc:docMk/>
          <pc:sldMk cId="1374076657" sldId="265"/>
        </pc:sldMkLst>
      </pc:sldChg>
      <pc:sldChg chg="modSp add replId">
        <pc:chgData name="Guest User" userId="S::urn:spo:anon#560d1f62daca06deb6bb87cd5480b80957891ec5a1050209efc70a94b0e211f2::" providerId="AD" clId="Web-{B17560EE-1DCF-0705-13FB-4B8AC74D1A39}" dt="2024-05-16T19:47:27.421" v="35" actId="20577"/>
        <pc:sldMkLst>
          <pc:docMk/>
          <pc:sldMk cId="3424765210" sldId="283"/>
        </pc:sldMkLst>
      </pc:sldChg>
      <pc:sldChg chg="delSp modSp add replId">
        <pc:chgData name="Guest User" userId="S::urn:spo:anon#560d1f62daca06deb6bb87cd5480b80957891ec5a1050209efc70a94b0e211f2::" providerId="AD" clId="Web-{B17560EE-1DCF-0705-13FB-4B8AC74D1A39}" dt="2024-05-16T19:55:40.983" v="182" actId="1076"/>
        <pc:sldMkLst>
          <pc:docMk/>
          <pc:sldMk cId="3935373513" sldId="284"/>
        </pc:sldMkLst>
      </pc:sldChg>
    </pc:docChg>
  </pc:docChgLst>
  <pc:docChgLst>
    <pc:chgData name="Katie  Cizel" userId="S::katie@xperitas.org::309f8464-9408-477e-aece-c444c00ba54d" providerId="AD" clId="Web-{CAEE970B-0CE3-EC01-DB78-AB3067C019FC}"/>
    <pc:docChg chg="addSld delSld modSld sldOrd">
      <pc:chgData name="Katie  Cizel" userId="S::katie@xperitas.org::309f8464-9408-477e-aece-c444c00ba54d" providerId="AD" clId="Web-{CAEE970B-0CE3-EC01-DB78-AB3067C019FC}" dt="2024-09-04T20:19:48.342" v="159" actId="1076"/>
      <pc:docMkLst>
        <pc:docMk/>
      </pc:docMkLst>
      <pc:sldChg chg="add del">
        <pc:chgData name="Katie  Cizel" userId="S::katie@xperitas.org::309f8464-9408-477e-aece-c444c00ba54d" providerId="AD" clId="Web-{CAEE970B-0CE3-EC01-DB78-AB3067C019FC}" dt="2024-09-04T20:11:43.010" v="106"/>
        <pc:sldMkLst>
          <pc:docMk/>
          <pc:sldMk cId="0" sldId="269"/>
        </pc:sldMkLst>
      </pc:sldChg>
      <pc:sldChg chg="modSp">
        <pc:chgData name="Katie  Cizel" userId="S::katie@xperitas.org::309f8464-9408-477e-aece-c444c00ba54d" providerId="AD" clId="Web-{CAEE970B-0CE3-EC01-DB78-AB3067C019FC}" dt="2024-09-04T20:13:31.061" v="137" actId="14100"/>
        <pc:sldMkLst>
          <pc:docMk/>
          <pc:sldMk cId="0" sldId="270"/>
        </pc:sldMkLst>
      </pc:sldChg>
      <pc:sldChg chg="delSp modSp add del">
        <pc:chgData name="Katie  Cizel" userId="S::katie@xperitas.org::309f8464-9408-477e-aece-c444c00ba54d" providerId="AD" clId="Web-{CAEE970B-0CE3-EC01-DB78-AB3067C019FC}" dt="2024-09-04T20:14:41.424" v="150" actId="1076"/>
        <pc:sldMkLst>
          <pc:docMk/>
          <pc:sldMk cId="0" sldId="273"/>
        </pc:sldMkLst>
      </pc:sldChg>
      <pc:sldChg chg="del">
        <pc:chgData name="Katie  Cizel" userId="S::katie@xperitas.org::309f8464-9408-477e-aece-c444c00ba54d" providerId="AD" clId="Web-{CAEE970B-0CE3-EC01-DB78-AB3067C019FC}" dt="2024-09-04T20:13:54.609" v="140"/>
        <pc:sldMkLst>
          <pc:docMk/>
          <pc:sldMk cId="3562783904" sldId="277"/>
        </pc:sldMkLst>
      </pc:sldChg>
      <pc:sldChg chg="modSp">
        <pc:chgData name="Katie  Cizel" userId="S::katie@xperitas.org::309f8464-9408-477e-aece-c444c00ba54d" providerId="AD" clId="Web-{CAEE970B-0CE3-EC01-DB78-AB3067C019FC}" dt="2024-09-04T20:15:28.098" v="152" actId="20577"/>
        <pc:sldMkLst>
          <pc:docMk/>
          <pc:sldMk cId="0" sldId="278"/>
        </pc:sldMkLst>
      </pc:sldChg>
      <pc:sldChg chg="del">
        <pc:chgData name="Katie  Cizel" userId="S::katie@xperitas.org::309f8464-9408-477e-aece-c444c00ba54d" providerId="AD" clId="Web-{CAEE970B-0CE3-EC01-DB78-AB3067C019FC}" dt="2024-09-04T20:10:29.382" v="103"/>
        <pc:sldMkLst>
          <pc:docMk/>
          <pc:sldMk cId="303008722" sldId="281"/>
        </pc:sldMkLst>
      </pc:sldChg>
      <pc:sldChg chg="modSp">
        <pc:chgData name="Katie  Cizel" userId="S::katie@xperitas.org::309f8464-9408-477e-aece-c444c00ba54d" providerId="AD" clId="Web-{CAEE970B-0CE3-EC01-DB78-AB3067C019FC}" dt="2024-09-04T20:12:06.933" v="115" actId="20577"/>
        <pc:sldMkLst>
          <pc:docMk/>
          <pc:sldMk cId="3424765210" sldId="283"/>
        </pc:sldMkLst>
      </pc:sldChg>
      <pc:sldChg chg="addSp delSp modSp add ord replId">
        <pc:chgData name="Katie  Cizel" userId="S::katie@xperitas.org::309f8464-9408-477e-aece-c444c00ba54d" providerId="AD" clId="Web-{CAEE970B-0CE3-EC01-DB78-AB3067C019FC}" dt="2024-09-04T20:08:23.783" v="101"/>
        <pc:sldMkLst>
          <pc:docMk/>
          <pc:sldMk cId="239824482" sldId="287"/>
        </pc:sldMkLst>
      </pc:sldChg>
      <pc:sldChg chg="add">
        <pc:chgData name="Katie  Cizel" userId="S::katie@xperitas.org::309f8464-9408-477e-aece-c444c00ba54d" providerId="AD" clId="Web-{CAEE970B-0CE3-EC01-DB78-AB3067C019FC}" dt="2024-09-04T20:09:47.755" v="102"/>
        <pc:sldMkLst>
          <pc:docMk/>
          <pc:sldMk cId="820291812" sldId="288"/>
        </pc:sldMkLst>
      </pc:sldChg>
      <pc:sldChg chg="modSp add">
        <pc:chgData name="Katie  Cizel" userId="S::katie@xperitas.org::309f8464-9408-477e-aece-c444c00ba54d" providerId="AD" clId="Web-{CAEE970B-0CE3-EC01-DB78-AB3067C019FC}" dt="2024-09-04T20:19:48.342" v="159" actId="1076"/>
        <pc:sldMkLst>
          <pc:docMk/>
          <pc:sldMk cId="768782815" sldId="289"/>
        </pc:sldMkLst>
      </pc:sldChg>
      <pc:sldChg chg="add">
        <pc:chgData name="Katie  Cizel" userId="S::katie@xperitas.org::309f8464-9408-477e-aece-c444c00ba54d" providerId="AD" clId="Web-{CAEE970B-0CE3-EC01-DB78-AB3067C019FC}" dt="2024-09-04T20:12:22.668" v="124"/>
        <pc:sldMkLst>
          <pc:docMk/>
          <pc:sldMk cId="20280109" sldId="290"/>
        </pc:sldMkLst>
      </pc:sldChg>
    </pc:docChg>
  </pc:docChgLst>
  <pc:docChgLst>
    <pc:chgData name="Katie Blood" userId="S::katieb@xperitas.org::ad7c0092-d840-49ce-96c5-0451ee39b959" providerId="AD" clId="Web-{36E07049-E4A3-C24D-8812-B0BB8418D8A4}"/>
    <pc:docChg chg="modSld">
      <pc:chgData name="Katie Blood" userId="S::katieb@xperitas.org::ad7c0092-d840-49ce-96c5-0451ee39b959" providerId="AD" clId="Web-{36E07049-E4A3-C24D-8812-B0BB8418D8A4}" dt="2025-09-19T13:36:55.979" v="0" actId="1076"/>
      <pc:docMkLst>
        <pc:docMk/>
      </pc:docMkLst>
      <pc:sldChg chg="modSp">
        <pc:chgData name="Katie Blood" userId="S::katieb@xperitas.org::ad7c0092-d840-49ce-96c5-0451ee39b959" providerId="AD" clId="Web-{36E07049-E4A3-C24D-8812-B0BB8418D8A4}" dt="2025-09-19T13:36:55.979" v="0" actId="1076"/>
        <pc:sldMkLst>
          <pc:docMk/>
          <pc:sldMk cId="2643909660" sldId="286"/>
        </pc:sldMkLst>
        <pc:picChg chg="mod">
          <ac:chgData name="Katie Blood" userId="S::katieb@xperitas.org::ad7c0092-d840-49ce-96c5-0451ee39b959" providerId="AD" clId="Web-{36E07049-E4A3-C24D-8812-B0BB8418D8A4}" dt="2025-09-19T13:36:55.979" v="0" actId="1076"/>
          <ac:picMkLst>
            <pc:docMk/>
            <pc:sldMk cId="2643909660" sldId="286"/>
            <ac:picMk id="5" creationId="{1E9998B4-26CF-F041-F59E-094C3EB399E2}"/>
          </ac:picMkLst>
        </pc:picChg>
      </pc:sldChg>
    </pc:docChg>
  </pc:docChgLst>
  <pc:docChgLst>
    <pc:chgData name="Katie  Cizel" userId="S::katie@xperitas.org::309f8464-9408-477e-aece-c444c00ba54d" providerId="AD" clId="Web-{C5B83881-9DA8-DC7F-66C4-4DEC37BCEE8D}"/>
    <pc:docChg chg="addSld delSld modSld">
      <pc:chgData name="Katie  Cizel" userId="S::katie@xperitas.org::309f8464-9408-477e-aece-c444c00ba54d" providerId="AD" clId="Web-{C5B83881-9DA8-DC7F-66C4-4DEC37BCEE8D}" dt="2023-11-27T16:46:58.673" v="9" actId="20577"/>
      <pc:docMkLst>
        <pc:docMk/>
      </pc:docMkLst>
      <pc:sldChg chg="modSp">
        <pc:chgData name="Katie  Cizel" userId="S::katie@xperitas.org::309f8464-9408-477e-aece-c444c00ba54d" providerId="AD" clId="Web-{C5B83881-9DA8-DC7F-66C4-4DEC37BCEE8D}" dt="2023-11-27T16:46:58.673" v="9" actId="20577"/>
        <pc:sldMkLst>
          <pc:docMk/>
          <pc:sldMk cId="0" sldId="273"/>
        </pc:sldMkLst>
      </pc:sldChg>
      <pc:sldChg chg="modSp">
        <pc:chgData name="Katie  Cizel" userId="S::katie@xperitas.org::309f8464-9408-477e-aece-c444c00ba54d" providerId="AD" clId="Web-{C5B83881-9DA8-DC7F-66C4-4DEC37BCEE8D}" dt="2023-11-27T16:27:05.362" v="2" actId="20577"/>
        <pc:sldMkLst>
          <pc:docMk/>
          <pc:sldMk cId="303008722" sldId="281"/>
        </pc:sldMkLst>
      </pc:sldChg>
      <pc:sldChg chg="add">
        <pc:chgData name="Katie  Cizel" userId="S::katie@xperitas.org::309f8464-9408-477e-aece-c444c00ba54d" providerId="AD" clId="Web-{C5B83881-9DA8-DC7F-66C4-4DEC37BCEE8D}" dt="2023-11-27T16:27:11.487" v="4"/>
        <pc:sldMkLst>
          <pc:docMk/>
          <pc:sldMk cId="3952614597" sldId="282"/>
        </pc:sldMkLst>
      </pc:sldChg>
      <pc:sldChg chg="del">
        <pc:chgData name="Katie  Cizel" userId="S::katie@xperitas.org::309f8464-9408-477e-aece-c444c00ba54d" providerId="AD" clId="Web-{C5B83881-9DA8-DC7F-66C4-4DEC37BCEE8D}" dt="2023-11-27T16:27:07.643" v="3"/>
        <pc:sldMkLst>
          <pc:docMk/>
          <pc:sldMk cId="294877150" sldId="283"/>
        </pc:sldMkLst>
      </pc:sldChg>
    </pc:docChg>
  </pc:docChgLst>
  <pc:docChgLst>
    <pc:chgData name="Katie Blood" userId="ad7c0092-d840-49ce-96c5-0451ee39b959" providerId="ADAL" clId="{39F41499-4957-4238-A1B3-20D32B608DC6}"/>
    <pc:docChg chg="undo custSel modSld">
      <pc:chgData name="Katie Blood" userId="ad7c0092-d840-49ce-96c5-0451ee39b959" providerId="ADAL" clId="{39F41499-4957-4238-A1B3-20D32B608DC6}" dt="2024-05-21T16:00:42.048" v="2" actId="6549"/>
      <pc:docMkLst>
        <pc:docMk/>
      </pc:docMkLst>
      <pc:sldChg chg="modSp mod">
        <pc:chgData name="Katie Blood" userId="ad7c0092-d840-49ce-96c5-0451ee39b959" providerId="ADAL" clId="{39F41499-4957-4238-A1B3-20D32B608DC6}" dt="2024-05-21T16:00:42.048" v="2" actId="6549"/>
        <pc:sldMkLst>
          <pc:docMk/>
          <pc:sldMk cId="0" sldId="261"/>
        </pc:sldMkLst>
      </pc:sldChg>
    </pc:docChg>
  </pc:docChgLst>
  <pc:docChgLst>
    <pc:chgData name="Katie  Cizel" userId="S::katie@xperitas.org::309f8464-9408-477e-aece-c444c00ba54d" providerId="AD" clId="Web-{1BA9B4FF-2357-3929-EFB7-1A6D0C615FEE}"/>
    <pc:docChg chg="modSld">
      <pc:chgData name="Katie  Cizel" userId="S::katie@xperitas.org::309f8464-9408-477e-aece-c444c00ba54d" providerId="AD" clId="Web-{1BA9B4FF-2357-3929-EFB7-1A6D0C615FEE}" dt="2023-11-22T17:21:23.795" v="9" actId="1076"/>
      <pc:docMkLst>
        <pc:docMk/>
      </pc:docMkLst>
      <pc:sldChg chg="modSp">
        <pc:chgData name="Katie  Cizel" userId="S::katie@xperitas.org::309f8464-9408-477e-aece-c444c00ba54d" providerId="AD" clId="Web-{1BA9B4FF-2357-3929-EFB7-1A6D0C615FEE}" dt="2023-11-22T17:20:48.044" v="4" actId="14100"/>
        <pc:sldMkLst>
          <pc:docMk/>
          <pc:sldMk cId="0" sldId="263"/>
        </pc:sldMkLst>
      </pc:sldChg>
      <pc:sldChg chg="modSp">
        <pc:chgData name="Katie  Cizel" userId="S::katie@xperitas.org::309f8464-9408-477e-aece-c444c00ba54d" providerId="AD" clId="Web-{1BA9B4FF-2357-3929-EFB7-1A6D0C615FEE}" dt="2023-11-22T17:21:23.795" v="9" actId="1076"/>
        <pc:sldMkLst>
          <pc:docMk/>
          <pc:sldMk cId="0" sldId="266"/>
        </pc:sldMkLst>
      </pc:sldChg>
      <pc:sldChg chg="modSp">
        <pc:chgData name="Katie  Cizel" userId="S::katie@xperitas.org::309f8464-9408-477e-aece-c444c00ba54d" providerId="AD" clId="Web-{1BA9B4FF-2357-3929-EFB7-1A6D0C615FEE}" dt="2023-11-22T17:21:08.842" v="6" actId="20577"/>
        <pc:sldMkLst>
          <pc:docMk/>
          <pc:sldMk cId="0" sldId="276"/>
        </pc:sldMkLst>
      </pc:sldChg>
    </pc:docChg>
  </pc:docChgLst>
  <pc:docChgLst>
    <pc:chgData name="Katie  Cizel" userId="S::katie@xperitas.org::309f8464-9408-477e-aece-c444c00ba54d" providerId="AD" clId="Web-{F03C29EA-173C-7105-E174-B722844D226F}"/>
    <pc:docChg chg="modSld">
      <pc:chgData name="Katie  Cizel" userId="S::katie@xperitas.org::309f8464-9408-477e-aece-c444c00ba54d" providerId="AD" clId="Web-{F03C29EA-173C-7105-E174-B722844D226F}" dt="2023-11-20T18:47:18.359" v="10" actId="14100"/>
      <pc:docMkLst>
        <pc:docMk/>
      </pc:docMkLst>
      <pc:sldChg chg="addSp modSp">
        <pc:chgData name="Katie  Cizel" userId="S::katie@xperitas.org::309f8464-9408-477e-aece-c444c00ba54d" providerId="AD" clId="Web-{F03C29EA-173C-7105-E174-B722844D226F}" dt="2023-11-20T18:47:18.359" v="10" actId="14100"/>
        <pc:sldMkLst>
          <pc:docMk/>
          <pc:sldMk cId="303008722" sldId="281"/>
        </pc:sldMkLst>
      </pc:sldChg>
    </pc:docChg>
  </pc:docChgLst>
  <pc:docChgLst>
    <pc:chgData name="Katie  Cizel" userId="S::katie@xperitas.org::309f8464-9408-477e-aece-c444c00ba54d" providerId="AD" clId="Web-{1338AA9C-585F-98DB-4323-8361C2538373}"/>
    <pc:docChg chg="modSld">
      <pc:chgData name="Katie  Cizel" userId="S::katie@xperitas.org::309f8464-9408-477e-aece-c444c00ba54d" providerId="AD" clId="Web-{1338AA9C-585F-98DB-4323-8361C2538373}" dt="2023-11-16T20:23:20.158" v="65" actId="20577"/>
      <pc:docMkLst>
        <pc:docMk/>
      </pc:docMkLst>
      <pc:sldChg chg="modSp">
        <pc:chgData name="Katie  Cizel" userId="S::katie@xperitas.org::309f8464-9408-477e-aece-c444c00ba54d" providerId="AD" clId="Web-{1338AA9C-585F-98DB-4323-8361C2538373}" dt="2023-11-16T20:09:29.827" v="19"/>
        <pc:sldMkLst>
          <pc:docMk/>
          <pc:sldMk cId="3930024240" sldId="260"/>
        </pc:sldMkLst>
      </pc:sldChg>
      <pc:sldChg chg="modSp">
        <pc:chgData name="Katie  Cizel" userId="S::katie@xperitas.org::309f8464-9408-477e-aece-c444c00ba54d" providerId="AD" clId="Web-{1338AA9C-585F-98DB-4323-8361C2538373}" dt="2023-11-16T20:21:44.890" v="59" actId="20577"/>
        <pc:sldMkLst>
          <pc:docMk/>
          <pc:sldMk cId="0" sldId="262"/>
        </pc:sldMkLst>
      </pc:sldChg>
      <pc:sldChg chg="modSp">
        <pc:chgData name="Katie  Cizel" userId="S::katie@xperitas.org::309f8464-9408-477e-aece-c444c00ba54d" providerId="AD" clId="Web-{1338AA9C-585F-98DB-4323-8361C2538373}" dt="2023-11-16T20:21:27.952" v="51"/>
        <pc:sldMkLst>
          <pc:docMk/>
          <pc:sldMk cId="1374076657" sldId="265"/>
        </pc:sldMkLst>
      </pc:sldChg>
      <pc:sldChg chg="modSp">
        <pc:chgData name="Katie  Cizel" userId="S::katie@xperitas.org::309f8464-9408-477e-aece-c444c00ba54d" providerId="AD" clId="Web-{1338AA9C-585F-98DB-4323-8361C2538373}" dt="2023-11-16T20:23:20.158" v="65" actId="20577"/>
        <pc:sldMkLst>
          <pc:docMk/>
          <pc:sldMk cId="3397419914" sldId="267"/>
        </pc:sldMkLst>
      </pc:sldChg>
      <pc:sldChg chg="modSp">
        <pc:chgData name="Katie  Cizel" userId="S::katie@xperitas.org::309f8464-9408-477e-aece-c444c00ba54d" providerId="AD" clId="Web-{1338AA9C-585F-98DB-4323-8361C2538373}" dt="2023-11-16T20:06:52.042" v="10"/>
        <pc:sldMkLst>
          <pc:docMk/>
          <pc:sldMk cId="0" sldId="279"/>
        </pc:sldMkLst>
      </pc:sldChg>
      <pc:sldChg chg="modSp">
        <pc:chgData name="Katie  Cizel" userId="S::katie@xperitas.org::309f8464-9408-477e-aece-c444c00ba54d" providerId="AD" clId="Web-{1338AA9C-585F-98DB-4323-8361C2538373}" dt="2023-11-16T20:21:36.202" v="54" actId="20577"/>
        <pc:sldMkLst>
          <pc:docMk/>
          <pc:sldMk cId="2833874048" sldId="280"/>
        </pc:sldMkLst>
      </pc:sldChg>
    </pc:docChg>
  </pc:docChgLst>
  <pc:docChgLst>
    <pc:chgData name="Katie Blood" userId="ad7c0092-d840-49ce-96c5-0451ee39b959" providerId="ADAL" clId="{0FC8CE65-2E9B-4FF3-A627-0CDFB225245D}"/>
    <pc:docChg chg="custSel modSld sldOrd">
      <pc:chgData name="Katie Blood" userId="ad7c0092-d840-49ce-96c5-0451ee39b959" providerId="ADAL" clId="{0FC8CE65-2E9B-4FF3-A627-0CDFB225245D}" dt="2024-09-04T21:04:48.988" v="77" actId="20577"/>
      <pc:docMkLst>
        <pc:docMk/>
      </pc:docMkLst>
      <pc:sldChg chg="addSp delSp modSp mod modNotesTx">
        <pc:chgData name="Katie Blood" userId="ad7c0092-d840-49ce-96c5-0451ee39b959" providerId="ADAL" clId="{0FC8CE65-2E9B-4FF3-A627-0CDFB225245D}" dt="2024-09-04T21:04:48.988" v="77" actId="20577"/>
        <pc:sldMkLst>
          <pc:docMk/>
          <pc:sldMk cId="3930024240" sldId="260"/>
        </pc:sldMkLst>
      </pc:sldChg>
      <pc:sldChg chg="ord">
        <pc:chgData name="Katie Blood" userId="ad7c0092-d840-49ce-96c5-0451ee39b959" providerId="ADAL" clId="{0FC8CE65-2E9B-4FF3-A627-0CDFB225245D}" dt="2024-09-04T20:57:47.439" v="0" actId="20578"/>
        <pc:sldMkLst>
          <pc:docMk/>
          <pc:sldMk cId="1752955671" sldId="285"/>
        </pc:sldMkLst>
      </pc:sldChg>
    </pc:docChg>
  </pc:docChgLst>
  <pc:docChgLst>
    <pc:chgData name="Katie Blood" userId="ad7c0092-d840-49ce-96c5-0451ee39b959" providerId="ADAL" clId="{3646EBF4-06F9-4DF4-9241-49BB753EE5ED}"/>
    <pc:docChg chg="modSld">
      <pc:chgData name="Katie Blood" userId="ad7c0092-d840-49ce-96c5-0451ee39b959" providerId="ADAL" clId="{3646EBF4-06F9-4DF4-9241-49BB753EE5ED}" dt="2024-03-07T20:45:02.317" v="0" actId="20577"/>
      <pc:docMkLst>
        <pc:docMk/>
      </pc:docMkLst>
      <pc:sldChg chg="modSp mod">
        <pc:chgData name="Katie Blood" userId="ad7c0092-d840-49ce-96c5-0451ee39b959" providerId="ADAL" clId="{3646EBF4-06F9-4DF4-9241-49BB753EE5ED}" dt="2024-03-07T20:45:02.317" v="0" actId="20577"/>
        <pc:sldMkLst>
          <pc:docMk/>
          <pc:sldMk cId="0" sldId="279"/>
        </pc:sldMkLst>
      </pc:sldChg>
    </pc:docChg>
  </pc:docChgLst>
  <pc:docChgLst>
    <pc:chgData name="Katie  Villegas" userId="S::katie@xperitas.org::309f8464-9408-477e-aece-c444c00ba54d" providerId="AD" clId="Web-{58A0B333-A274-4DAE-5738-A5EFED7F9DBF}"/>
    <pc:docChg chg="modSld">
      <pc:chgData name="Katie  Villegas" userId="S::katie@xperitas.org::309f8464-9408-477e-aece-c444c00ba54d" providerId="AD" clId="Web-{58A0B333-A274-4DAE-5738-A5EFED7F9DBF}" dt="2025-09-18T16:51:03.870" v="31" actId="20577"/>
      <pc:docMkLst>
        <pc:docMk/>
      </pc:docMkLst>
      <pc:sldChg chg="modSp">
        <pc:chgData name="Katie  Villegas" userId="S::katie@xperitas.org::309f8464-9408-477e-aece-c444c00ba54d" providerId="AD" clId="Web-{58A0B333-A274-4DAE-5738-A5EFED7F9DBF}" dt="2025-09-18T16:41:11.186" v="26" actId="20577"/>
        <pc:sldMkLst>
          <pc:docMk/>
          <pc:sldMk cId="0" sldId="276"/>
        </pc:sldMkLst>
        <pc:spChg chg="mod">
          <ac:chgData name="Katie  Villegas" userId="S::katie@xperitas.org::309f8464-9408-477e-aece-c444c00ba54d" providerId="AD" clId="Web-{58A0B333-A274-4DAE-5738-A5EFED7F9DBF}" dt="2025-09-18T16:41:11.186" v="26" actId="20577"/>
          <ac:spMkLst>
            <pc:docMk/>
            <pc:sldMk cId="0" sldId="276"/>
            <ac:spMk id="17" creationId="{00000000-0000-0000-0000-000000000000}"/>
          </ac:spMkLst>
        </pc:spChg>
      </pc:sldChg>
      <pc:sldChg chg="modSp">
        <pc:chgData name="Katie  Villegas" userId="S::katie@xperitas.org::309f8464-9408-477e-aece-c444c00ba54d" providerId="AD" clId="Web-{58A0B333-A274-4DAE-5738-A5EFED7F9DBF}" dt="2025-09-18T16:51:03.870" v="31" actId="20577"/>
        <pc:sldMkLst>
          <pc:docMk/>
          <pc:sldMk cId="0" sldId="278"/>
        </pc:sldMkLst>
        <pc:spChg chg="mod">
          <ac:chgData name="Katie  Villegas" userId="S::katie@xperitas.org::309f8464-9408-477e-aece-c444c00ba54d" providerId="AD" clId="Web-{58A0B333-A274-4DAE-5738-A5EFED7F9DBF}" dt="2025-09-18T16:41:25.311" v="30" actId="20577"/>
          <ac:spMkLst>
            <pc:docMk/>
            <pc:sldMk cId="0" sldId="278"/>
            <ac:spMk id="10" creationId="{00000000-0000-0000-0000-000000000000}"/>
          </ac:spMkLst>
        </pc:spChg>
        <pc:spChg chg="mod">
          <ac:chgData name="Katie  Villegas" userId="S::katie@xperitas.org::309f8464-9408-477e-aece-c444c00ba54d" providerId="AD" clId="Web-{58A0B333-A274-4DAE-5738-A5EFED7F9DBF}" dt="2025-09-18T16:51:03.870" v="31" actId="20577"/>
          <ac:spMkLst>
            <pc:docMk/>
            <pc:sldMk cId="0" sldId="278"/>
            <ac:spMk id="12" creationId="{00000000-0000-0000-0000-000000000000}"/>
          </ac:spMkLst>
        </pc:spChg>
      </pc:sldChg>
      <pc:sldChg chg="delSp modSp">
        <pc:chgData name="Katie  Villegas" userId="S::katie@xperitas.org::309f8464-9408-477e-aece-c444c00ba54d" providerId="AD" clId="Web-{58A0B333-A274-4DAE-5738-A5EFED7F9DBF}" dt="2025-09-18T16:41:01.030" v="21" actId="20577"/>
        <pc:sldMkLst>
          <pc:docMk/>
          <pc:sldMk cId="768782815" sldId="289"/>
        </pc:sldMkLst>
        <pc:spChg chg="del">
          <ac:chgData name="Katie  Villegas" userId="S::katie@xperitas.org::309f8464-9408-477e-aece-c444c00ba54d" providerId="AD" clId="Web-{58A0B333-A274-4DAE-5738-A5EFED7F9DBF}" dt="2025-09-18T16:40:31.499" v="2"/>
          <ac:spMkLst>
            <pc:docMk/>
            <pc:sldMk cId="768782815" sldId="289"/>
            <ac:spMk id="40" creationId="{6743B300-9913-40A0-2654-081668E89E1B}"/>
          </ac:spMkLst>
        </pc:spChg>
        <pc:spChg chg="mod">
          <ac:chgData name="Katie  Villegas" userId="S::katie@xperitas.org::309f8464-9408-477e-aece-c444c00ba54d" providerId="AD" clId="Web-{58A0B333-A274-4DAE-5738-A5EFED7F9DBF}" dt="2025-09-18T16:40:38.045" v="3" actId="1076"/>
          <ac:spMkLst>
            <pc:docMk/>
            <pc:sldMk cId="768782815" sldId="289"/>
            <ac:spMk id="42" creationId="{B81F9C77-ADCB-A300-9779-35AEB4DE73CD}"/>
          </ac:spMkLst>
        </pc:spChg>
        <pc:spChg chg="mod">
          <ac:chgData name="Katie  Villegas" userId="S::katie@xperitas.org::309f8464-9408-477e-aece-c444c00ba54d" providerId="AD" clId="Web-{58A0B333-A274-4DAE-5738-A5EFED7F9DBF}" dt="2025-09-18T16:41:01.030" v="21" actId="20577"/>
          <ac:spMkLst>
            <pc:docMk/>
            <pc:sldMk cId="768782815" sldId="289"/>
            <ac:spMk id="44" creationId="{0F7EA103-A2CB-D017-B478-1725DED91F7A}"/>
          </ac:spMkLst>
        </pc:spChg>
        <pc:spChg chg="del">
          <ac:chgData name="Katie  Villegas" userId="S::katie@xperitas.org::309f8464-9408-477e-aece-c444c00ba54d" providerId="AD" clId="Web-{58A0B333-A274-4DAE-5738-A5EFED7F9DBF}" dt="2025-09-18T16:40:31.499" v="1"/>
          <ac:spMkLst>
            <pc:docMk/>
            <pc:sldMk cId="768782815" sldId="289"/>
            <ac:spMk id="46" creationId="{FE2691E6-CF28-ABC8-5CBA-A8B18EF9EEE8}"/>
          </ac:spMkLst>
        </pc:spChg>
        <pc:spChg chg="del">
          <ac:chgData name="Katie  Villegas" userId="S::katie@xperitas.org::309f8464-9408-477e-aece-c444c00ba54d" providerId="AD" clId="Web-{58A0B333-A274-4DAE-5738-A5EFED7F9DBF}" dt="2025-09-18T16:40:31.499" v="0"/>
          <ac:spMkLst>
            <pc:docMk/>
            <pc:sldMk cId="768782815" sldId="289"/>
            <ac:spMk id="48" creationId="{92094856-4E71-5492-941E-BA9DE62F17C3}"/>
          </ac:spMkLst>
        </pc:spChg>
        <pc:spChg chg="mod">
          <ac:chgData name="Katie  Villegas" userId="S::katie@xperitas.org::309f8464-9408-477e-aece-c444c00ba54d" providerId="AD" clId="Web-{58A0B333-A274-4DAE-5738-A5EFED7F9DBF}" dt="2025-09-18T16:40:49.670" v="14" actId="20577"/>
          <ac:spMkLst>
            <pc:docMk/>
            <pc:sldMk cId="768782815" sldId="289"/>
            <ac:spMk id="52" creationId="{712F39AF-5CFE-AF80-9E75-F4635AD297A4}"/>
          </ac:spMkLst>
        </pc:spChg>
        <pc:spChg chg="mod">
          <ac:chgData name="Katie  Villegas" userId="S::katie@xperitas.org::309f8464-9408-477e-aece-c444c00ba54d" providerId="AD" clId="Web-{58A0B333-A274-4DAE-5738-A5EFED7F9DBF}" dt="2025-09-18T16:40:38.061" v="5" actId="1076"/>
          <ac:spMkLst>
            <pc:docMk/>
            <pc:sldMk cId="768782815" sldId="289"/>
            <ac:spMk id="58" creationId="{3C5A0F61-2AFF-0764-CADD-C6556CDFB83C}"/>
          </ac:spMkLst>
        </pc:spChg>
      </pc:sldChg>
    </pc:docChg>
  </pc:docChgLst>
  <pc:docChgLst>
    <pc:chgData name="Katie Blood" userId="ad7c0092-d840-49ce-96c5-0451ee39b959" providerId="ADAL" clId="{00C415A0-3D31-49E9-9735-7FFBF8148AEF}"/>
    <pc:docChg chg="undo custSel addSld modSld sldOrd">
      <pc:chgData name="Katie Blood" userId="ad7c0092-d840-49ce-96c5-0451ee39b959" providerId="ADAL" clId="{00C415A0-3D31-49E9-9735-7FFBF8148AEF}" dt="2024-08-14T16:45:38.368" v="3236" actId="1076"/>
      <pc:docMkLst>
        <pc:docMk/>
      </pc:docMkLst>
      <pc:sldChg chg="addSp delSp modSp mod modNotesTx">
        <pc:chgData name="Katie Blood" userId="ad7c0092-d840-49ce-96c5-0451ee39b959" providerId="ADAL" clId="{00C415A0-3D31-49E9-9735-7FFBF8148AEF}" dt="2024-08-07T15:00:51.613" v="1798" actId="1076"/>
        <pc:sldMkLst>
          <pc:docMk/>
          <pc:sldMk cId="3930024240" sldId="260"/>
        </pc:sldMkLst>
      </pc:sldChg>
      <pc:sldChg chg="addSp delSp modSp mod modNotesTx">
        <pc:chgData name="Katie Blood" userId="ad7c0092-d840-49ce-96c5-0451ee39b959" providerId="ADAL" clId="{00C415A0-3D31-49E9-9735-7FFBF8148AEF}" dt="2024-07-19T17:59:32.428" v="1376" actId="1076"/>
        <pc:sldMkLst>
          <pc:docMk/>
          <pc:sldMk cId="1374076657" sldId="265"/>
        </pc:sldMkLst>
      </pc:sldChg>
      <pc:sldChg chg="addSp delSp modSp mod">
        <pc:chgData name="Katie Blood" userId="ad7c0092-d840-49ce-96c5-0451ee39b959" providerId="ADAL" clId="{00C415A0-3D31-49E9-9735-7FFBF8148AEF}" dt="2024-07-19T18:02:49.995" v="1396" actId="14100"/>
        <pc:sldMkLst>
          <pc:docMk/>
          <pc:sldMk cId="0" sldId="266"/>
        </pc:sldMkLst>
      </pc:sldChg>
      <pc:sldChg chg="modSp mod ord">
        <pc:chgData name="Katie Blood" userId="ad7c0092-d840-49ce-96c5-0451ee39b959" providerId="ADAL" clId="{00C415A0-3D31-49E9-9735-7FFBF8148AEF}" dt="2024-08-13T20:54:49.172" v="1813"/>
        <pc:sldMkLst>
          <pc:docMk/>
          <pc:sldMk cId="0" sldId="278"/>
        </pc:sldMkLst>
      </pc:sldChg>
      <pc:sldChg chg="modSp mod">
        <pc:chgData name="Katie Blood" userId="ad7c0092-d840-49ce-96c5-0451ee39b959" providerId="ADAL" clId="{00C415A0-3D31-49E9-9735-7FFBF8148AEF}" dt="2024-08-14T15:55:17.471" v="3231" actId="20577"/>
        <pc:sldMkLst>
          <pc:docMk/>
          <pc:sldMk cId="3424765210" sldId="283"/>
        </pc:sldMkLst>
      </pc:sldChg>
      <pc:sldChg chg="modSp mod">
        <pc:chgData name="Katie Blood" userId="ad7c0092-d840-49ce-96c5-0451ee39b959" providerId="ADAL" clId="{00C415A0-3D31-49E9-9735-7FFBF8148AEF}" dt="2024-08-14T15:52:43.786" v="3186" actId="20577"/>
        <pc:sldMkLst>
          <pc:docMk/>
          <pc:sldMk cId="3935373513" sldId="284"/>
        </pc:sldMkLst>
      </pc:sldChg>
      <pc:sldChg chg="addSp delSp modSp add mod modNotesTx">
        <pc:chgData name="Katie Blood" userId="ad7c0092-d840-49ce-96c5-0451ee39b959" providerId="ADAL" clId="{00C415A0-3D31-49E9-9735-7FFBF8148AEF}" dt="2024-08-14T14:04:29.412" v="2094" actId="1076"/>
        <pc:sldMkLst>
          <pc:docMk/>
          <pc:sldMk cId="1752955671" sldId="285"/>
        </pc:sldMkLst>
      </pc:sldChg>
      <pc:sldChg chg="addSp modSp add mod">
        <pc:chgData name="Katie Blood" userId="ad7c0092-d840-49ce-96c5-0451ee39b959" providerId="ADAL" clId="{00C415A0-3D31-49E9-9735-7FFBF8148AEF}" dt="2024-08-14T16:45:38.368" v="3236" actId="1076"/>
        <pc:sldMkLst>
          <pc:docMk/>
          <pc:sldMk cId="2643909660" sldId="28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3360D4-1468-4951-91CA-2B91B0596F0F}" type="datetimeFigureOut">
              <a:t>9/19/2025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D45007-2F02-4852-9482-C608AF0D7D5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006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that you’ve seen the schedule, we have to go over a very important disclaimer, a warning, you definitely should not go to Puerto Rico for the following reasons, please consider them carefully (then slowly reveal 1 -5)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D45007-2F02-4852-9482-C608AF0D7D5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6610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D45007-2F02-4852-9482-C608AF0D7D5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6358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 lang="en-US" dirty="0"/>
              <a:t>Top Row (L-R): </a:t>
            </a:r>
          </a:p>
          <a:p>
            <a:pPr marL="171450" indent="-171450" algn="l" hangingPunct="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Beach near Luquillo where you’ll set sail on a catamaran and snorkel</a:t>
            </a:r>
          </a:p>
          <a:p>
            <a:pPr marL="171450" indent="-171450" algn="l" hangingPunct="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Walk around Viejo San Juan and appreciate the bright colors and colonial architecture</a:t>
            </a:r>
            <a:r>
              <a:rPr lang="en-US" baseline="0" dirty="0"/>
              <a:t> influenced by Spanish colonization</a:t>
            </a:r>
          </a:p>
          <a:p>
            <a:pPr marL="171450" indent="-171450" algn="l" hangingPunct="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baseline="0" dirty="0"/>
              <a:t>A farmers' market in the Rio Piedras neighborhood of San Juan-there you’ll practice your Spanish with a scavenger hunt</a:t>
            </a:r>
          </a:p>
          <a:p>
            <a:pPr marL="171450" indent="-171450" algn="l" hangingPunct="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0" indent="0" algn="l" hangingPunc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baseline="0" dirty="0"/>
              <a:t>Bottom Row (L-R):</a:t>
            </a:r>
          </a:p>
          <a:p>
            <a:pPr marL="171450" marR="0" lvl="0" indent="-1714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/>
              <a:t>El </a:t>
            </a:r>
            <a:r>
              <a:rPr lang="en-US" baseline="0" dirty="0" err="1"/>
              <a:t>Yunque</a:t>
            </a:r>
            <a:r>
              <a:rPr lang="en-US" baseline="0" dirty="0"/>
              <a:t> National Forest offers beautiful views of nearby mountains, as well as close-up views of the flora and fauna. El </a:t>
            </a:r>
            <a:r>
              <a:rPr lang="en-US" baseline="0" dirty="0" err="1"/>
              <a:t>Yunque</a:t>
            </a:r>
            <a:r>
              <a:rPr lang="en-US" baseline="0" dirty="0"/>
              <a:t> is the only tropical rainforest in the U.S. National Forest system.</a:t>
            </a:r>
          </a:p>
          <a:p>
            <a:pPr marL="171450" indent="-171450" algn="l" hangingPunct="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baseline="0" dirty="0"/>
              <a:t>Students will get to kayak at one of the three bioluminescent bays located in Puerto Rico!</a:t>
            </a:r>
          </a:p>
          <a:p>
            <a:pPr marL="171450" indent="-171450" algn="l" hangingPunct="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baseline="0" dirty="0"/>
              <a:t>Admire the murals that line San Juan’s streets </a:t>
            </a:r>
            <a:r>
              <a:rPr lang="en-US" baseline="0"/>
              <a:t>and buildings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 lang="en-US" dirty="0"/>
              <a:t>Top row (L-R): </a:t>
            </a:r>
          </a:p>
          <a:p>
            <a:pPr marL="171450" indent="-171450" algn="l" hangingPunct="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Lechon asado with rice and sweet plantains</a:t>
            </a:r>
          </a:p>
          <a:p>
            <a:pPr marL="171450" indent="-171450" algn="l" hangingPunct="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Asopao refers to a savory soup that has meat, rice, and pigeon peas (gandules)</a:t>
            </a:r>
          </a:p>
          <a:p>
            <a:pPr marL="171450" indent="-171450" algn="l" hangingPunct="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Mofongo is a seasoned mountain of mashed plantains that is filled with your choice of meat and topped off with a broth-there are </a:t>
            </a:r>
            <a:r>
              <a:rPr lang="en-US" dirty="0" err="1"/>
              <a:t>tostones</a:t>
            </a:r>
            <a:r>
              <a:rPr lang="en-US" dirty="0"/>
              <a:t>, twice-fried plantains, to the left of the mofongo mountain.</a:t>
            </a:r>
          </a:p>
          <a:p>
            <a:pPr algn="l" hangingPunct="0">
              <a:lnSpc>
                <a:spcPct val="100000"/>
              </a:lnSpc>
            </a:pPr>
            <a:endParaRPr lang="en-US" dirty="0"/>
          </a:p>
          <a:p>
            <a:pPr algn="l" hangingPunct="0">
              <a:lnSpc>
                <a:spcPct val="100000"/>
              </a:lnSpc>
            </a:pPr>
            <a:r>
              <a:rPr lang="en-US" dirty="0"/>
              <a:t>Bottom row (L-R): </a:t>
            </a:r>
          </a:p>
          <a:p>
            <a:pPr marL="171450" indent="-171450" algn="l" hangingPunct="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Café con leche with the breakfast pastry</a:t>
            </a:r>
            <a:r>
              <a:rPr lang="en-US" baseline="0" dirty="0"/>
              <a:t> known as </a:t>
            </a:r>
            <a:r>
              <a:rPr lang="en-US" dirty="0" err="1"/>
              <a:t>quesito</a:t>
            </a:r>
            <a:endParaRPr lang="en-US" dirty="0"/>
          </a:p>
          <a:p>
            <a:pPr marL="171450" indent="-171450" algn="l" hangingPunct="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Tembleque is a coconut pudding similar to flan</a:t>
            </a:r>
          </a:p>
          <a:p>
            <a:pPr marL="171450" indent="-171450" algn="l" hangingPunct="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Arroz con gandules is an iconic meal that features rice seasoned with sofrito, beans, and pigeon peas (gandules)</a:t>
            </a: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Depends on the language (Spanish/German)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D45007-2F02-4852-9482-C608AF0D7D5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1046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Early Bird discount page – delete if the parent meeting is happening after this date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D45007-2F02-4852-9482-C608AF0D7D5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2962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WITHOUT early bird special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D45007-2F02-4852-9482-C608AF0D7D5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3746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STEP: remove section from Puerto Rico (domestic location)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D45007-2F02-4852-9482-C608AF0D7D5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3587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>
                <a:solidFill>
                  <a:srgbClr val="000000"/>
                </a:solidFill>
                <a:latin typeface="Arial"/>
                <a:ea typeface="+mn-ea"/>
                <a:cs typeface="Arial"/>
              </a:rPr>
              <a:t>LEADERS:</a:t>
            </a:r>
          </a:p>
          <a:p>
            <a:pPr algn="l" hangingPunct="0">
              <a:lnSpc>
                <a:spcPct val="100000"/>
              </a:lnSpc>
            </a:pPr>
            <a:r>
              <a:rPr>
                <a:solidFill>
                  <a:srgbClr val="000000"/>
                </a:solidFill>
                <a:latin typeface="Arial"/>
                <a:ea typeface="+mn-ea"/>
                <a:cs typeface="Arial"/>
              </a:rPr>
              <a:t>Please insert your Custom Registration</a:t>
            </a:r>
          </a:p>
          <a:p>
            <a:pPr algn="l" hangingPunct="0">
              <a:lnSpc>
                <a:spcPct val="100000"/>
              </a:lnSpc>
            </a:pPr>
            <a:r>
              <a:rPr>
                <a:solidFill>
                  <a:srgbClr val="000000"/>
                </a:solidFill>
                <a:latin typeface="Arial"/>
                <a:ea typeface="+mn-ea"/>
                <a:cs typeface="Arial"/>
              </a:rPr>
              <a:t>Page QR code your Program Manager emailed you </a:t>
            </a:r>
          </a:p>
          <a:p>
            <a:pPr algn="l" hangingPunct="0">
              <a:lnSpc>
                <a:spcPct val="100000"/>
              </a:lnSpc>
            </a:pPr>
            <a:endParaRPr>
              <a:solidFill>
                <a:srgbClr val="000000"/>
              </a:solidFill>
              <a:latin typeface="Arial"/>
              <a:ea typeface="+mn-ea"/>
              <a:cs typeface="Arial"/>
            </a:endParaRPr>
          </a:p>
          <a:p>
            <a:pPr algn="l" hangingPunct="0">
              <a:lnSpc>
                <a:spcPct val="100000"/>
              </a:lnSpc>
            </a:pPr>
            <a:endParaRPr>
              <a:solidFill>
                <a:srgbClr val="000000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LEADERS:</a:t>
            </a:r>
          </a:p>
          <a:p>
            <a:pPr algn="l" hangingPunct="0">
              <a:lnSpc>
                <a:spcPct val="100000"/>
              </a:lnSpc>
            </a:pPr>
            <a:r>
              <a:rPr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Please insert your Custom Registration</a:t>
            </a:r>
          </a:p>
          <a:p>
            <a:pPr algn="l" hangingPunct="0">
              <a:lnSpc>
                <a:spcPct val="100000"/>
              </a:lnSpc>
            </a:pPr>
            <a:r>
              <a:rPr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Page QR code your Program Manager emailed you </a:t>
            </a:r>
          </a:p>
          <a:p>
            <a:pPr algn="l" hangingPunct="0">
              <a:lnSpc>
                <a:spcPct val="100000"/>
              </a:lnSpc>
            </a:pPr>
            <a:endParaRPr dirty="0">
              <a:solidFill>
                <a:srgbClr val="000000"/>
              </a:solidFill>
              <a:latin typeface="Arial"/>
              <a:ea typeface="+mn-ea"/>
              <a:cs typeface="Arial"/>
            </a:endParaRPr>
          </a:p>
          <a:p>
            <a:pPr algn="l" hangingPunct="0">
              <a:lnSpc>
                <a:spcPct val="100000"/>
              </a:lnSpc>
            </a:pPr>
            <a:endParaRPr dirty="0">
              <a:solidFill>
                <a:srgbClr val="000000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498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937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962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082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149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670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456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347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03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935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502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065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6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51.png"/><Relationship Id="rId5" Type="http://schemas.openxmlformats.org/officeDocument/2006/relationships/image" Target="../media/image46.png"/><Relationship Id="rId10" Type="http://schemas.openxmlformats.org/officeDocument/2006/relationships/image" Target="../media/image50.png"/><Relationship Id="rId4" Type="http://schemas.openxmlformats.org/officeDocument/2006/relationships/image" Target="../media/image45.png"/><Relationship Id="rId9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3" Type="http://schemas.openxmlformats.org/officeDocument/2006/relationships/image" Target="../media/image5.svg"/><Relationship Id="rId7" Type="http://schemas.openxmlformats.org/officeDocument/2006/relationships/image" Target="../media/image5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svg"/><Relationship Id="rId5" Type="http://schemas.openxmlformats.org/officeDocument/2006/relationships/image" Target="../media/image54.svg"/><Relationship Id="rId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9.svg"/><Relationship Id="rId7" Type="http://schemas.openxmlformats.org/officeDocument/2006/relationships/image" Target="../media/image3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hyperlink" Target="https://xperitas.org/sites/default/files/2023-02/pr_highlights%20%28720p%29.mp4" TargetMode="External"/><Relationship Id="rId5" Type="http://schemas.openxmlformats.org/officeDocument/2006/relationships/image" Target="../media/image31.svg"/><Relationship Id="rId10" Type="http://schemas.openxmlformats.org/officeDocument/2006/relationships/image" Target="../media/image35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9.svg"/><Relationship Id="rId9" Type="http://schemas.openxmlformats.org/officeDocument/2006/relationships/image" Target="../media/image54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xperitas.org/sites/default/files/2023-05/RAA-Flyer_0.pdf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sv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8.png"/><Relationship Id="rId7" Type="http://schemas.openxmlformats.org/officeDocument/2006/relationships/hyperlink" Target="https://xperitas.org/resources/medical-insurance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63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3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5.svg"/><Relationship Id="rId10" Type="http://schemas.openxmlformats.org/officeDocument/2006/relationships/image" Target="../media/image67.png"/><Relationship Id="rId4" Type="http://schemas.openxmlformats.org/officeDocument/2006/relationships/image" Target="../media/image4.png"/><Relationship Id="rId9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7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sv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4.png"/><Relationship Id="rId7" Type="http://schemas.openxmlformats.org/officeDocument/2006/relationships/image" Target="../media/image70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5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9.svg"/><Relationship Id="rId7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9.jpeg"/><Relationship Id="rId5" Type="http://schemas.openxmlformats.org/officeDocument/2006/relationships/image" Target="../media/image24.svg"/><Relationship Id="rId10" Type="http://schemas.openxmlformats.org/officeDocument/2006/relationships/image" Target="../media/image28.jpeg"/><Relationship Id="rId4" Type="http://schemas.openxmlformats.org/officeDocument/2006/relationships/image" Target="../media/image23.png"/><Relationship Id="rId9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9.svg"/><Relationship Id="rId7" Type="http://schemas.openxmlformats.org/officeDocument/2006/relationships/image" Target="../media/image3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hyperlink" Target="https://xperitas.org/sites/default/files/2023-03/MKG_xperitas_1min%281080p%29.mp4" TargetMode="External"/><Relationship Id="rId5" Type="http://schemas.openxmlformats.org/officeDocument/2006/relationships/image" Target="../media/image31.svg"/><Relationship Id="rId10" Type="http://schemas.openxmlformats.org/officeDocument/2006/relationships/image" Target="../media/image35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g"/><Relationship Id="rId11" Type="http://schemas.openxmlformats.org/officeDocument/2006/relationships/image" Target="../media/image44.jpg"/><Relationship Id="rId5" Type="http://schemas.openxmlformats.org/officeDocument/2006/relationships/image" Target="../media/image38.jpeg"/><Relationship Id="rId10" Type="http://schemas.openxmlformats.org/officeDocument/2006/relationships/image" Target="../media/image43.jp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3289228" cy="6858000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>
            <a:off x="7284242" y="4754880"/>
            <a:ext cx="2721276" cy="1998231"/>
          </a:xfrm>
          <a:custGeom>
            <a:avLst/>
            <a:gdLst/>
            <a:ahLst/>
            <a:cxnLst/>
            <a:rect l="l" t="t" r="r" b="b"/>
            <a:pathLst>
              <a:path w="7557723" h="6335623">
                <a:moveTo>
                  <a:pt x="0" y="0"/>
                </a:moveTo>
                <a:lnTo>
                  <a:pt x="7557723" y="0"/>
                </a:lnTo>
                <a:lnTo>
                  <a:pt x="7557723" y="6335623"/>
                </a:lnTo>
                <a:lnTo>
                  <a:pt x="0" y="63356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TextBox 9"/>
          <p:cNvSpPr txBox="1"/>
          <p:nvPr/>
        </p:nvSpPr>
        <p:spPr>
          <a:xfrm>
            <a:off x="6825720" y="2410196"/>
            <a:ext cx="3779324" cy="5530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906"/>
              </a:lnSpc>
            </a:pPr>
            <a:r>
              <a:rPr lang="en-US" sz="2400" spc="631">
                <a:solidFill>
                  <a:srgbClr val="000000"/>
                </a:solidFill>
                <a:latin typeface="Arial"/>
              </a:rPr>
              <a:t>LET’S GO TO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9312DD-DEB7-CF52-8F8C-174DF8671CA9}"/>
              </a:ext>
            </a:extLst>
          </p:cNvPr>
          <p:cNvSpPr txBox="1"/>
          <p:nvPr/>
        </p:nvSpPr>
        <p:spPr>
          <a:xfrm>
            <a:off x="6654482" y="3005216"/>
            <a:ext cx="5334561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7200" dirty="0">
                <a:latin typeface="Arial"/>
                <a:cs typeface="Arial"/>
              </a:rPr>
              <a:t>Puerto Rico!</a:t>
            </a:r>
            <a:endParaRPr lang="en-US" dirty="0"/>
          </a:p>
        </p:txBody>
      </p:sp>
      <p:pic>
        <p:nvPicPr>
          <p:cNvPr id="12" name="Picture 11" descr="A flag on a beach">
            <a:extLst>
              <a:ext uri="{FF2B5EF4-FFF2-40B4-BE49-F238E27FC236}">
                <a16:creationId xmlns:a16="http://schemas.microsoft.com/office/drawing/2014/main" id="{A51318E8-0110-198C-C520-AF25F1EEA2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29" t="170" r="30578" b="-170"/>
          <a:stretch/>
        </p:blipFill>
        <p:spPr>
          <a:xfrm>
            <a:off x="19472" y="0"/>
            <a:ext cx="6550580" cy="6910612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C9A29CD-78D5-C593-FDB0-6C5FD54F628C}"/>
              </a:ext>
            </a:extLst>
          </p:cNvPr>
          <p:cNvCxnSpPr>
            <a:cxnSpLocks/>
          </p:cNvCxnSpPr>
          <p:nvPr/>
        </p:nvCxnSpPr>
        <p:spPr>
          <a:xfrm>
            <a:off x="6846733" y="4453491"/>
            <a:ext cx="3650536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Picture 2" descr="A blue and orange text on a black background">
            <a:extLst>
              <a:ext uri="{FF2B5EF4-FFF2-40B4-BE49-F238E27FC236}">
                <a16:creationId xmlns:a16="http://schemas.microsoft.com/office/drawing/2014/main" id="{CBFBD935-58B5-4D17-15E6-457D2115F7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040" y="1148080"/>
            <a:ext cx="3698240" cy="112776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allery/Art/Portfolio copy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-54 copy 1"/>
          <p:cNvPicPr/>
          <p:nvPr/>
        </p:nvPicPr>
        <p:blipFill rotWithShape="1">
          <a:blip r:embed="rId3"/>
          <a:stretch>
            <a:fillRect/>
          </a:stretch>
        </p:blipFill>
        <p:spPr>
          <a:xfrm rot="16200000">
            <a:off x="10900802" y="5565129"/>
            <a:ext cx="1326899" cy="1326899"/>
          </a:xfrm>
          <a:prstGeom prst="rect">
            <a:avLst/>
          </a:prstGeom>
        </p:spPr>
      </p:pic>
      <p:pic>
        <p:nvPicPr>
          <p:cNvPr id="3" name="Shape-1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11769533" y="1224444"/>
            <a:ext cx="458167" cy="1039713"/>
          </a:xfrm>
          <a:prstGeom prst="rect">
            <a:avLst/>
          </a:prstGeom>
        </p:spPr>
      </p:pic>
      <p:pic>
        <p:nvPicPr>
          <p:cNvPr id="4" name="Shape-1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2040111" y="4946306"/>
            <a:ext cx="5519643" cy="428416"/>
          </a:xfrm>
          <a:prstGeom prst="rect">
            <a:avLst/>
          </a:prstGeom>
        </p:spPr>
      </p:pic>
      <p:pic>
        <p:nvPicPr>
          <p:cNvPr id="6" name="Shape-54"/>
          <p:cNvPicPr/>
          <p:nvPr/>
        </p:nvPicPr>
        <p:blipFill rotWithShape="1">
          <a:blip r:embed="rId6"/>
          <a:stretch>
            <a:fillRect/>
          </a:stretch>
        </p:blipFill>
        <p:spPr>
          <a:xfrm rot="5400000">
            <a:off x="-44342" y="186"/>
            <a:ext cx="2267034" cy="2267034"/>
          </a:xfrm>
          <a:prstGeom prst="rect">
            <a:avLst/>
          </a:prstGeom>
        </p:spPr>
      </p:pic>
      <p:sp>
        <p:nvSpPr>
          <p:cNvPr id="7" name="title copy"/>
          <p:cNvSpPr/>
          <p:nvPr/>
        </p:nvSpPr>
        <p:spPr>
          <a:xfrm>
            <a:off x="2545504" y="3688775"/>
            <a:ext cx="4607417" cy="428416"/>
          </a:xfrm>
          <a:prstGeom prst="rect">
            <a:avLst/>
          </a:prstGeom>
        </p:spPr>
        <p:txBody>
          <a:bodyPr spcFirstLastPara="0" lIns="89253" tIns="0" rIns="89253" bIns="0" anchor="t"/>
          <a:lstStyle/>
          <a:p>
            <a:pPr algn="l" hangingPunct="0">
              <a:lnSpc>
                <a:spcPct val="83333"/>
              </a:lnSpc>
              <a:spcBef>
                <a:spcPct val="6667"/>
              </a:spcBef>
            </a:pPr>
            <a:r>
              <a:rPr sz="3373" dirty="0">
                <a:latin typeface="Arial Bold" panose="020B0704020202020204" pitchFamily="34" charset="0"/>
                <a:cs typeface="Arial Bold" panose="020B0704020202020204" pitchFamily="34" charset="0"/>
              </a:rPr>
              <a:t>TRYING NEW FOODS</a:t>
            </a:r>
          </a:p>
        </p:txBody>
      </p:sp>
      <p:pic>
        <p:nvPicPr>
          <p:cNvPr id="24" name="Picture 23" descr="A bowl of soup with vegetables and shrimp&#10;&#10;Description automatically generated">
            <a:extLst>
              <a:ext uri="{FF2B5EF4-FFF2-40B4-BE49-F238E27FC236}">
                <a16:creationId xmlns:a16="http://schemas.microsoft.com/office/drawing/2014/main" id="{0AF9E98B-F67D-06C2-EA4D-85442D5A7E4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8020" r="28020"/>
          <a:stretch/>
        </p:blipFill>
        <p:spPr>
          <a:xfrm>
            <a:off x="4849212" y="298363"/>
            <a:ext cx="2567457" cy="30969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36F76E-5161-6AB4-DAA2-6749D98B7E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7732" y="287853"/>
            <a:ext cx="4177646" cy="27850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449C5D2-92F1-2241-4F67-70B509AF553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3293" r="-1152"/>
          <a:stretch/>
        </p:blipFill>
        <p:spPr>
          <a:xfrm>
            <a:off x="2639616" y="4410684"/>
            <a:ext cx="4302658" cy="230258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759B8FE-A689-F21A-6F06-C7DA30B9C1A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82401" y="3992181"/>
            <a:ext cx="4728763" cy="265772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7F63937-20F3-C7ED-DF6B-5051712AD5D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15789" y="763841"/>
            <a:ext cx="4195375" cy="277593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2EB15DD-4450-C376-CDA5-6D30CC76ECA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3503" y="3688775"/>
            <a:ext cx="2016098" cy="3024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0766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49834" y="2386825"/>
            <a:ext cx="2746166" cy="1028700"/>
            <a:chOff x="0" y="0"/>
            <a:chExt cx="1084905" cy="40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84905" cy="406400"/>
            </a:xfrm>
            <a:custGeom>
              <a:avLst/>
              <a:gdLst/>
              <a:ahLst/>
              <a:cxnLst/>
              <a:rect l="l" t="t" r="r" b="b"/>
              <a:pathLst>
                <a:path w="1084905" h="406400">
                  <a:moveTo>
                    <a:pt x="881705" y="0"/>
                  </a:moveTo>
                  <a:cubicBezTo>
                    <a:pt x="993929" y="0"/>
                    <a:pt x="1084905" y="90976"/>
                    <a:pt x="1084905" y="203200"/>
                  </a:cubicBezTo>
                  <a:cubicBezTo>
                    <a:pt x="1084905" y="315424"/>
                    <a:pt x="993929" y="406400"/>
                    <a:pt x="88170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1084905" cy="501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349834" y="3765163"/>
            <a:ext cx="2746166" cy="1028700"/>
            <a:chOff x="0" y="0"/>
            <a:chExt cx="1084905" cy="406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84905" cy="406400"/>
            </a:xfrm>
            <a:custGeom>
              <a:avLst/>
              <a:gdLst/>
              <a:ahLst/>
              <a:cxnLst/>
              <a:rect l="l" t="t" r="r" b="b"/>
              <a:pathLst>
                <a:path w="1084905" h="406400">
                  <a:moveTo>
                    <a:pt x="881705" y="0"/>
                  </a:moveTo>
                  <a:cubicBezTo>
                    <a:pt x="993929" y="0"/>
                    <a:pt x="1084905" y="90976"/>
                    <a:pt x="1084905" y="203200"/>
                  </a:cubicBezTo>
                  <a:cubicBezTo>
                    <a:pt x="1084905" y="315424"/>
                    <a:pt x="993929" y="406400"/>
                    <a:pt x="88170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95250"/>
              <a:ext cx="1084905" cy="501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349834" y="5143500"/>
            <a:ext cx="2746166" cy="1028700"/>
            <a:chOff x="0" y="0"/>
            <a:chExt cx="1084905" cy="406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84905" cy="406400"/>
            </a:xfrm>
            <a:custGeom>
              <a:avLst/>
              <a:gdLst/>
              <a:ahLst/>
              <a:cxnLst/>
              <a:rect l="l" t="t" r="r" b="b"/>
              <a:pathLst>
                <a:path w="1084905" h="406400">
                  <a:moveTo>
                    <a:pt x="881705" y="0"/>
                  </a:moveTo>
                  <a:cubicBezTo>
                    <a:pt x="993929" y="0"/>
                    <a:pt x="1084905" y="90976"/>
                    <a:pt x="1084905" y="203200"/>
                  </a:cubicBezTo>
                  <a:cubicBezTo>
                    <a:pt x="1084905" y="315424"/>
                    <a:pt x="993929" y="406400"/>
                    <a:pt x="88170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95250"/>
              <a:ext cx="1084905" cy="501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0" y="0"/>
            <a:ext cx="4679845" cy="6858000"/>
            <a:chOff x="0" y="0"/>
            <a:chExt cx="1848828" cy="270933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848828" cy="2709333"/>
            </a:xfrm>
            <a:custGeom>
              <a:avLst/>
              <a:gdLst/>
              <a:ahLst/>
              <a:cxnLst/>
              <a:rect l="l" t="t" r="r" b="b"/>
              <a:pathLst>
                <a:path w="1848828" h="2709333">
                  <a:moveTo>
                    <a:pt x="0" y="0"/>
                  </a:moveTo>
                  <a:lnTo>
                    <a:pt x="1848828" y="0"/>
                  </a:lnTo>
                  <a:lnTo>
                    <a:pt x="184882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B87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95250"/>
              <a:ext cx="1848828" cy="280458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14" name="Freeform 14"/>
          <p:cNvSpPr/>
          <p:nvPr/>
        </p:nvSpPr>
        <p:spPr>
          <a:xfrm>
            <a:off x="0" y="0"/>
            <a:ext cx="4679845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5" name="Group 15"/>
          <p:cNvGrpSpPr/>
          <p:nvPr/>
        </p:nvGrpSpPr>
        <p:grpSpPr>
          <a:xfrm>
            <a:off x="5049204" y="2447848"/>
            <a:ext cx="973853" cy="906657"/>
            <a:chOff x="0" y="0"/>
            <a:chExt cx="873041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73041" cy="812800"/>
            </a:xfrm>
            <a:custGeom>
              <a:avLst/>
              <a:gdLst/>
              <a:ahLst/>
              <a:cxnLst/>
              <a:rect l="l" t="t" r="r" b="b"/>
              <a:pathLst>
                <a:path w="873041" h="812800">
                  <a:moveTo>
                    <a:pt x="436520" y="0"/>
                  </a:moveTo>
                  <a:cubicBezTo>
                    <a:pt x="195437" y="0"/>
                    <a:pt x="0" y="181951"/>
                    <a:pt x="0" y="406400"/>
                  </a:cubicBezTo>
                  <a:cubicBezTo>
                    <a:pt x="0" y="630849"/>
                    <a:pt x="195437" y="812800"/>
                    <a:pt x="436520" y="812800"/>
                  </a:cubicBezTo>
                  <a:cubicBezTo>
                    <a:pt x="677604" y="812800"/>
                    <a:pt x="873041" y="630849"/>
                    <a:pt x="873041" y="406400"/>
                  </a:cubicBezTo>
                  <a:cubicBezTo>
                    <a:pt x="873041" y="181951"/>
                    <a:pt x="677604" y="0"/>
                    <a:pt x="436520" y="0"/>
                  </a:cubicBezTo>
                  <a:close/>
                </a:path>
              </a:pathLst>
            </a:custGeom>
            <a:solidFill>
              <a:srgbClr val="F1BE48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-19050"/>
              <a:ext cx="720641" cy="755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5049204" y="3826185"/>
            <a:ext cx="973853" cy="906657"/>
            <a:chOff x="0" y="0"/>
            <a:chExt cx="873041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73041" cy="812800"/>
            </a:xfrm>
            <a:custGeom>
              <a:avLst/>
              <a:gdLst/>
              <a:ahLst/>
              <a:cxnLst/>
              <a:rect l="l" t="t" r="r" b="b"/>
              <a:pathLst>
                <a:path w="873041" h="812800">
                  <a:moveTo>
                    <a:pt x="436520" y="0"/>
                  </a:moveTo>
                  <a:cubicBezTo>
                    <a:pt x="195437" y="0"/>
                    <a:pt x="0" y="181951"/>
                    <a:pt x="0" y="406400"/>
                  </a:cubicBezTo>
                  <a:cubicBezTo>
                    <a:pt x="0" y="630849"/>
                    <a:pt x="195437" y="812800"/>
                    <a:pt x="436520" y="812800"/>
                  </a:cubicBezTo>
                  <a:cubicBezTo>
                    <a:pt x="677604" y="812800"/>
                    <a:pt x="873041" y="630849"/>
                    <a:pt x="873041" y="406400"/>
                  </a:cubicBezTo>
                  <a:cubicBezTo>
                    <a:pt x="873041" y="181951"/>
                    <a:pt x="677604" y="0"/>
                    <a:pt x="436520" y="0"/>
                  </a:cubicBezTo>
                  <a:close/>
                </a:path>
              </a:pathLst>
            </a:custGeom>
            <a:solidFill>
              <a:srgbClr val="F1BE48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-19050"/>
              <a:ext cx="720641" cy="755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5049204" y="5204522"/>
            <a:ext cx="973853" cy="906657"/>
            <a:chOff x="0" y="0"/>
            <a:chExt cx="873041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73041" cy="812800"/>
            </a:xfrm>
            <a:custGeom>
              <a:avLst/>
              <a:gdLst/>
              <a:ahLst/>
              <a:cxnLst/>
              <a:rect l="l" t="t" r="r" b="b"/>
              <a:pathLst>
                <a:path w="873041" h="812800">
                  <a:moveTo>
                    <a:pt x="436520" y="0"/>
                  </a:moveTo>
                  <a:cubicBezTo>
                    <a:pt x="195437" y="0"/>
                    <a:pt x="0" y="181951"/>
                    <a:pt x="0" y="406400"/>
                  </a:cubicBezTo>
                  <a:cubicBezTo>
                    <a:pt x="0" y="630849"/>
                    <a:pt x="195437" y="812800"/>
                    <a:pt x="436520" y="812800"/>
                  </a:cubicBezTo>
                  <a:cubicBezTo>
                    <a:pt x="677604" y="812800"/>
                    <a:pt x="873041" y="630849"/>
                    <a:pt x="873041" y="406400"/>
                  </a:cubicBezTo>
                  <a:cubicBezTo>
                    <a:pt x="873041" y="181951"/>
                    <a:pt x="677604" y="0"/>
                    <a:pt x="436520" y="0"/>
                  </a:cubicBezTo>
                  <a:close/>
                </a:path>
              </a:pathLst>
            </a:custGeom>
            <a:solidFill>
              <a:srgbClr val="F1BE48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6200" y="-19050"/>
              <a:ext cx="720641" cy="755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24" name="Freeform 24"/>
          <p:cNvSpPr/>
          <p:nvPr/>
        </p:nvSpPr>
        <p:spPr>
          <a:xfrm>
            <a:off x="5089540" y="2461322"/>
            <a:ext cx="893182" cy="893182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5" name="Freeform 25"/>
          <p:cNvSpPr/>
          <p:nvPr/>
        </p:nvSpPr>
        <p:spPr>
          <a:xfrm>
            <a:off x="5089540" y="3832922"/>
            <a:ext cx="893182" cy="893182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6" name="Freeform 26"/>
          <p:cNvSpPr/>
          <p:nvPr/>
        </p:nvSpPr>
        <p:spPr>
          <a:xfrm>
            <a:off x="5089540" y="5217996"/>
            <a:ext cx="893182" cy="893182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7" name="Body text copy">
            <a:extLst>
              <a:ext uri="{FF2B5EF4-FFF2-40B4-BE49-F238E27FC236}">
                <a16:creationId xmlns:a16="http://schemas.microsoft.com/office/drawing/2014/main" id="{C86106BB-B1BB-CB50-4812-EABDABFF7A8B}"/>
              </a:ext>
            </a:extLst>
          </p:cNvPr>
          <p:cNvSpPr/>
          <p:nvPr/>
        </p:nvSpPr>
        <p:spPr>
          <a:xfrm>
            <a:off x="6180999" y="2669788"/>
            <a:ext cx="4095750" cy="476250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16667"/>
              </a:lnSpc>
            </a:pPr>
            <a:r>
              <a:rPr sz="3000">
                <a:latin typeface="Arial" panose="020B0604020202020204" pitchFamily="34" charset="0"/>
                <a:cs typeface="Arial" panose="020B0604020202020204" pitchFamily="34" charset="0"/>
              </a:rPr>
              <a:t>50+ years of expertise</a:t>
            </a:r>
          </a:p>
        </p:txBody>
      </p:sp>
      <p:sp>
        <p:nvSpPr>
          <p:cNvPr id="28" name="Body text copy">
            <a:extLst>
              <a:ext uri="{FF2B5EF4-FFF2-40B4-BE49-F238E27FC236}">
                <a16:creationId xmlns:a16="http://schemas.microsoft.com/office/drawing/2014/main" id="{A702019B-C8A9-A607-258C-AE124282EEB0}"/>
              </a:ext>
            </a:extLst>
          </p:cNvPr>
          <p:cNvSpPr/>
          <p:nvPr/>
        </p:nvSpPr>
        <p:spPr>
          <a:xfrm>
            <a:off x="6108056" y="3988264"/>
            <a:ext cx="5768975" cy="476250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16667"/>
              </a:lnSpc>
            </a:pPr>
            <a:r>
              <a:rPr sz="3000">
                <a:latin typeface="Arial" panose="020B0604020202020204" pitchFamily="34" charset="0"/>
                <a:cs typeface="Arial" panose="020B0604020202020204" pitchFamily="34" charset="0"/>
              </a:rPr>
              <a:t>Trusted family stay coordinators</a:t>
            </a:r>
          </a:p>
        </p:txBody>
      </p:sp>
      <p:sp>
        <p:nvSpPr>
          <p:cNvPr id="29" name="Body text copy">
            <a:extLst>
              <a:ext uri="{FF2B5EF4-FFF2-40B4-BE49-F238E27FC236}">
                <a16:creationId xmlns:a16="http://schemas.microsoft.com/office/drawing/2014/main" id="{7F6B09BA-C718-C5F5-7A62-53E829B25B02}"/>
              </a:ext>
            </a:extLst>
          </p:cNvPr>
          <p:cNvSpPr/>
          <p:nvPr/>
        </p:nvSpPr>
        <p:spPr>
          <a:xfrm>
            <a:off x="6180999" y="5264793"/>
            <a:ext cx="5578475" cy="752475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91667"/>
              </a:lnSpc>
              <a:spcBef>
                <a:spcPct val="3333"/>
              </a:spcBef>
            </a:pPr>
            <a:r>
              <a:rPr sz="3000">
                <a:latin typeface="Arial" panose="020B0604020202020204" pitchFamily="34" charset="0"/>
                <a:cs typeface="Arial" panose="020B0604020202020204" pitchFamily="34" charset="0"/>
              </a:rPr>
              <a:t>9 of 10 students say it is the best part of the program</a:t>
            </a:r>
          </a:p>
        </p:txBody>
      </p:sp>
      <p:sp>
        <p:nvSpPr>
          <p:cNvPr id="30" name="Body text copy">
            <a:extLst>
              <a:ext uri="{FF2B5EF4-FFF2-40B4-BE49-F238E27FC236}">
                <a16:creationId xmlns:a16="http://schemas.microsoft.com/office/drawing/2014/main" id="{37C298C4-887F-B99F-D8D0-BA778C049B07}"/>
              </a:ext>
            </a:extLst>
          </p:cNvPr>
          <p:cNvSpPr/>
          <p:nvPr/>
        </p:nvSpPr>
        <p:spPr>
          <a:xfrm>
            <a:off x="6180248" y="529590"/>
            <a:ext cx="3634330" cy="1452942"/>
          </a:xfrm>
          <a:prstGeom prst="rect">
            <a:avLst/>
          </a:prstGeom>
        </p:spPr>
        <p:txBody>
          <a:bodyPr spcFirstLastPara="0" lIns="95250" tIns="47625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00000"/>
              </a:lnSpc>
            </a:pPr>
            <a:r>
              <a:rPr sz="4000" b="1">
                <a:solidFill>
                  <a:srgbClr val="004B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Family Stay </a:t>
            </a:r>
            <a:endParaRPr lang="en-US" sz="4000" b="1">
              <a:solidFill>
                <a:srgbClr val="004B8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hangingPunct="0">
              <a:lnSpc>
                <a:spcPct val="100000"/>
              </a:lnSpc>
            </a:pPr>
            <a:r>
              <a:rPr sz="4000" b="1">
                <a:solidFill>
                  <a:srgbClr val="004B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Experience®</a:t>
            </a:r>
          </a:p>
        </p:txBody>
      </p:sp>
      <p:pic>
        <p:nvPicPr>
          <p:cNvPr id="33" name="Picture 32" descr="A group of people posing for a photo">
            <a:extLst>
              <a:ext uri="{FF2B5EF4-FFF2-40B4-BE49-F238E27FC236}">
                <a16:creationId xmlns:a16="http://schemas.microsoft.com/office/drawing/2014/main" id="{21E150CF-D898-55BA-44CB-60A1EC4B2A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428" y="474176"/>
            <a:ext cx="4333361" cy="2644571"/>
          </a:xfrm>
          <a:prstGeom prst="rect">
            <a:avLst/>
          </a:prstGeom>
        </p:spPr>
      </p:pic>
      <p:pic>
        <p:nvPicPr>
          <p:cNvPr id="32" name="Picture 31" descr="A group of people standing on a sidewalk&#10;&#10;Description automatically generated">
            <a:extLst>
              <a:ext uri="{FF2B5EF4-FFF2-40B4-BE49-F238E27FC236}">
                <a16:creationId xmlns:a16="http://schemas.microsoft.com/office/drawing/2014/main" id="{D6079FC3-114A-86A0-E2DB-DBC09D0F61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28" y="3324824"/>
            <a:ext cx="4333361" cy="3250021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6751" y="0"/>
            <a:ext cx="11175249" cy="3524250"/>
            <a:chOff x="0" y="0"/>
            <a:chExt cx="22350498" cy="704850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2350498" cy="7048500"/>
              <a:chOff x="0" y="0"/>
              <a:chExt cx="4414913" cy="139229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414913" cy="1392296"/>
              </a:xfrm>
              <a:custGeom>
                <a:avLst/>
                <a:gdLst/>
                <a:ahLst/>
                <a:cxnLst/>
                <a:rect l="l" t="t" r="r" b="b"/>
                <a:pathLst>
                  <a:path w="4414913" h="1392296">
                    <a:moveTo>
                      <a:pt x="0" y="0"/>
                    </a:moveTo>
                    <a:lnTo>
                      <a:pt x="4414913" y="0"/>
                    </a:lnTo>
                    <a:lnTo>
                      <a:pt x="4414913" y="1392296"/>
                    </a:lnTo>
                    <a:lnTo>
                      <a:pt x="0" y="1392296"/>
                    </a:lnTo>
                    <a:close/>
                  </a:path>
                </a:pathLst>
              </a:custGeom>
              <a:solidFill>
                <a:srgbClr val="004B87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95250"/>
                <a:ext cx="4414913" cy="148754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2239"/>
                  </a:lnSpc>
                </a:pPr>
                <a:endParaRPr sz="1200"/>
              </a:p>
            </p:txBody>
          </p:sp>
        </p:grpSp>
        <p:sp>
          <p:nvSpPr>
            <p:cNvPr id="6" name="Freeform 6"/>
            <p:cNvSpPr/>
            <p:nvPr/>
          </p:nvSpPr>
          <p:spPr>
            <a:xfrm rot="-5400000">
              <a:off x="7510980" y="-7510980"/>
              <a:ext cx="7024920" cy="22046879"/>
            </a:xfrm>
            <a:custGeom>
              <a:avLst/>
              <a:gdLst/>
              <a:ahLst/>
              <a:cxnLst/>
              <a:rect l="l" t="t" r="r" b="b"/>
              <a:pathLst>
                <a:path w="7024920" h="22046879">
                  <a:moveTo>
                    <a:pt x="0" y="0"/>
                  </a:moveTo>
                  <a:lnTo>
                    <a:pt x="7024919" y="0"/>
                  </a:lnTo>
                  <a:lnTo>
                    <a:pt x="7024919" y="22046879"/>
                  </a:lnTo>
                  <a:lnTo>
                    <a:pt x="0" y="22046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213838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3223401" y="-19104"/>
            <a:ext cx="4391961" cy="6926785"/>
            <a:chOff x="0" y="0"/>
            <a:chExt cx="8783923" cy="13853570"/>
          </a:xfrm>
        </p:grpSpPr>
        <p:sp>
          <p:nvSpPr>
            <p:cNvPr id="8" name="AutoShape 8"/>
            <p:cNvSpPr/>
            <p:nvPr/>
          </p:nvSpPr>
          <p:spPr>
            <a:xfrm>
              <a:off x="6261105" y="0"/>
              <a:ext cx="2522819" cy="13754207"/>
            </a:xfrm>
            <a:prstGeom prst="rect">
              <a:avLst/>
            </a:pr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9" name="Freeform 9"/>
            <p:cNvSpPr/>
            <p:nvPr/>
          </p:nvSpPr>
          <p:spPr>
            <a:xfrm rot="-5400000">
              <a:off x="0" y="5069647"/>
              <a:ext cx="8783923" cy="8783923"/>
            </a:xfrm>
            <a:custGeom>
              <a:avLst/>
              <a:gdLst/>
              <a:ahLst/>
              <a:cxnLst/>
              <a:rect l="l" t="t" r="r" b="b"/>
              <a:pathLst>
                <a:path w="8783923" h="8783923">
                  <a:moveTo>
                    <a:pt x="0" y="0"/>
                  </a:moveTo>
                  <a:lnTo>
                    <a:pt x="8783923" y="0"/>
                  </a:lnTo>
                  <a:lnTo>
                    <a:pt x="8783923" y="8783923"/>
                  </a:lnTo>
                  <a:lnTo>
                    <a:pt x="0" y="87839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0000077" y="398903"/>
            <a:ext cx="1841324" cy="549328"/>
          </a:xfrm>
          <a:custGeom>
            <a:avLst/>
            <a:gdLst/>
            <a:ahLst/>
            <a:cxnLst/>
            <a:rect l="l" t="t" r="r" b="b"/>
            <a:pathLst>
              <a:path w="2761986" h="823992">
                <a:moveTo>
                  <a:pt x="0" y="0"/>
                </a:moveTo>
                <a:lnTo>
                  <a:pt x="2761986" y="0"/>
                </a:lnTo>
                <a:lnTo>
                  <a:pt x="2761986" y="823993"/>
                </a:lnTo>
                <a:lnTo>
                  <a:pt x="0" y="8239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4ED81C7-DD43-D5A6-EAAC-35B458B1DB5E}"/>
              </a:ext>
            </a:extLst>
          </p:cNvPr>
          <p:cNvGrpSpPr/>
          <p:nvPr/>
        </p:nvGrpSpPr>
        <p:grpSpPr>
          <a:xfrm>
            <a:off x="1643603" y="1164194"/>
            <a:ext cx="9769733" cy="2428114"/>
            <a:chOff x="2207673" y="2036649"/>
            <a:chExt cx="7443688" cy="1850012"/>
          </a:xfrm>
        </p:grpSpPr>
        <p:pic>
          <p:nvPicPr>
            <p:cNvPr id="12" name="image.png">
              <a:extLst>
                <a:ext uri="{FF2B5EF4-FFF2-40B4-BE49-F238E27FC236}">
                  <a16:creationId xmlns:a16="http://schemas.microsoft.com/office/drawing/2014/main" id="{BBC4FDDE-4AC1-6C5E-8634-030212EFF351}"/>
                </a:ext>
              </a:extLst>
            </p:cNvPr>
            <p:cNvPicPr/>
            <p:nvPr/>
          </p:nvPicPr>
          <p:blipFill rotWithShape="1">
            <a:blip r:embed="rId7"/>
            <a:stretch>
              <a:fillRect/>
            </a:stretch>
          </p:blipFill>
          <p:spPr>
            <a:xfrm>
              <a:off x="2207673" y="2036649"/>
              <a:ext cx="7443688" cy="1615157"/>
            </a:xfrm>
            <a:prstGeom prst="rect">
              <a:avLst/>
            </a:prstGeom>
          </p:spPr>
        </p:pic>
        <p:pic>
          <p:nvPicPr>
            <p:cNvPr id="13" name="SolidStrokeShapeSquare">
              <a:extLst>
                <a:ext uri="{FF2B5EF4-FFF2-40B4-BE49-F238E27FC236}">
                  <a16:creationId xmlns:a16="http://schemas.microsoft.com/office/drawing/2014/main" id="{F4BB856C-099C-0515-0649-BEA1666D5D2D}"/>
                </a:ext>
              </a:extLst>
            </p:cNvPr>
            <p:cNvPicPr/>
            <p:nvPr/>
          </p:nvPicPr>
          <p:blipFill rotWithShape="1">
            <a:blip r:embed="rId8"/>
            <a:stretch>
              <a:fillRect/>
            </a:stretch>
          </p:blipFill>
          <p:spPr>
            <a:xfrm>
              <a:off x="2704375" y="2188380"/>
              <a:ext cx="392714" cy="383789"/>
            </a:xfrm>
            <a:prstGeom prst="rect">
              <a:avLst/>
            </a:prstGeom>
          </p:spPr>
        </p:pic>
        <p:pic>
          <p:nvPicPr>
            <p:cNvPr id="14" name="SolidStrokeShapeSquare copy 1">
              <a:extLst>
                <a:ext uri="{FF2B5EF4-FFF2-40B4-BE49-F238E27FC236}">
                  <a16:creationId xmlns:a16="http://schemas.microsoft.com/office/drawing/2014/main" id="{E2486339-497C-1070-6597-23BC85B4517C}"/>
                </a:ext>
              </a:extLst>
            </p:cNvPr>
            <p:cNvPicPr/>
            <p:nvPr/>
          </p:nvPicPr>
          <p:blipFill rotWithShape="1">
            <a:blip r:embed="rId9"/>
            <a:stretch>
              <a:fillRect/>
            </a:stretch>
          </p:blipFill>
          <p:spPr>
            <a:xfrm>
              <a:off x="8211303" y="2295483"/>
              <a:ext cx="1001185" cy="1388912"/>
            </a:xfrm>
            <a:prstGeom prst="rect">
              <a:avLst/>
            </a:prstGeom>
          </p:spPr>
        </p:pic>
        <p:pic>
          <p:nvPicPr>
            <p:cNvPr id="15" name="Line-9">
              <a:extLst>
                <a:ext uri="{FF2B5EF4-FFF2-40B4-BE49-F238E27FC236}">
                  <a16:creationId xmlns:a16="http://schemas.microsoft.com/office/drawing/2014/main" id="{EE544BDF-DB95-327E-9218-A5EB26BE46E2}"/>
                </a:ext>
              </a:extLst>
            </p:cNvPr>
            <p:cNvPicPr/>
            <p:nvPr/>
          </p:nvPicPr>
          <p:blipFill rotWithShape="1">
            <a:blip r:embed="rId10"/>
            <a:stretch>
              <a:fillRect/>
            </a:stretch>
          </p:blipFill>
          <p:spPr>
            <a:xfrm rot="10800000">
              <a:off x="7131337" y="2786378"/>
              <a:ext cx="1286795" cy="580555"/>
            </a:xfrm>
            <a:prstGeom prst="rect">
              <a:avLst/>
            </a:prstGeom>
          </p:spPr>
        </p:pic>
        <p:pic>
          <p:nvPicPr>
            <p:cNvPr id="16" name="Line-9 copy 1">
              <a:extLst>
                <a:ext uri="{FF2B5EF4-FFF2-40B4-BE49-F238E27FC236}">
                  <a16:creationId xmlns:a16="http://schemas.microsoft.com/office/drawing/2014/main" id="{50906077-505C-B934-58A4-02A05676A8A3}"/>
                </a:ext>
              </a:extLst>
            </p:cNvPr>
            <p:cNvPicPr/>
            <p:nvPr/>
          </p:nvPicPr>
          <p:blipFill rotWithShape="1">
            <a:blip r:embed="rId10"/>
            <a:stretch>
              <a:fillRect/>
            </a:stretch>
          </p:blipFill>
          <p:spPr>
            <a:xfrm rot="5400000">
              <a:off x="2178778" y="2905872"/>
              <a:ext cx="1443909" cy="517669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B326B1A8-5564-E96C-B637-71E4B71ECB62}"/>
              </a:ext>
            </a:extLst>
          </p:cNvPr>
          <p:cNvSpPr/>
          <p:nvPr/>
        </p:nvSpPr>
        <p:spPr>
          <a:xfrm>
            <a:off x="2528419" y="4363612"/>
            <a:ext cx="8151912" cy="696176"/>
          </a:xfrm>
          <a:prstGeom prst="rect">
            <a:avLst/>
          </a:prstGeom>
        </p:spPr>
        <p:txBody>
          <a:bodyPr spcFirstLastPara="0" lIns="89253" tIns="89253" rIns="89253" bIns="0" anchor="t"/>
          <a:lstStyle/>
          <a:p>
            <a:pPr algn="ctr" hangingPunct="0">
              <a:lnSpc>
                <a:spcPct val="100000"/>
              </a:lnSpc>
            </a:pP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Video can be accessed via the </a:t>
            </a:r>
            <a:r>
              <a:rPr sz="1687" b="1">
                <a:solidFill>
                  <a:srgbClr val="000000"/>
                </a:solidFill>
                <a:latin typeface="Lato"/>
                <a:cs typeface="Lato"/>
              </a:rPr>
              <a:t>clickable link above</a:t>
            </a: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. Due to restrictions regarding video cloud applications like YouTube and Vimeo, you will have to </a:t>
            </a:r>
            <a:r>
              <a:rPr sz="1687" b="1">
                <a:solidFill>
                  <a:srgbClr val="000000"/>
                </a:solidFill>
                <a:latin typeface="Lato"/>
                <a:cs typeface="Lato"/>
              </a:rPr>
              <a:t>download this to your local device</a:t>
            </a: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 and insert it into the presentation.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410D90D-55BA-C460-9499-DC1A349DCC5F}"/>
              </a:ext>
            </a:extLst>
          </p:cNvPr>
          <p:cNvSpPr/>
          <p:nvPr/>
        </p:nvSpPr>
        <p:spPr>
          <a:xfrm>
            <a:off x="4985125" y="3765352"/>
            <a:ext cx="3648807" cy="533400"/>
          </a:xfrm>
          <a:prstGeom prst="rect">
            <a:avLst/>
          </a:prstGeom>
        </p:spPr>
        <p:txBody>
          <a:bodyPr spcFirstLastPara="0" lIns="95250" tIns="9525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hangingPunct="0"/>
            <a:r>
              <a:rPr sz="2250" dirty="0">
                <a:solidFill>
                  <a:srgbClr val="717274"/>
                </a:solidFill>
                <a:latin typeface="Lato"/>
                <a:cs typeface="Lato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Insert </a:t>
            </a:r>
            <a:r>
              <a:rPr lang="en-US" sz="2250" dirty="0">
                <a:solidFill>
                  <a:srgbClr val="717274"/>
                </a:solidFill>
                <a:latin typeface="Lato"/>
                <a:cs typeface="Lato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Puerto Rico </a:t>
            </a:r>
            <a:r>
              <a:rPr sz="2250" dirty="0">
                <a:solidFill>
                  <a:srgbClr val="717274"/>
                </a:solidFill>
                <a:latin typeface="Lato"/>
                <a:cs typeface="Lato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</a:t>
            </a:r>
            <a:endParaRPr lang="en-US" sz="2250">
              <a:solidFill>
                <a:srgbClr val="717274"/>
              </a:solidFill>
              <a:latin typeface="Lato"/>
              <a:ea typeface="Lato"/>
              <a:cs typeface="Lato"/>
              <a:hlinkClick r:id="rId1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  <p:extLst>
      <p:ext uri="{BB962C8B-B14F-4D97-AF65-F5344CB8AC3E}">
        <p14:creationId xmlns:p14="http://schemas.microsoft.com/office/powerpoint/2010/main" val="33974199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utoShape 8">
            <a:extLst>
              <a:ext uri="{FF2B5EF4-FFF2-40B4-BE49-F238E27FC236}">
                <a16:creationId xmlns:a16="http://schemas.microsoft.com/office/drawing/2014/main" id="{5999F02C-22FE-74C8-BB44-83ED9E1C95C7}"/>
              </a:ext>
            </a:extLst>
          </p:cNvPr>
          <p:cNvSpPr/>
          <p:nvPr/>
        </p:nvSpPr>
        <p:spPr>
          <a:xfrm>
            <a:off x="-6584" y="-19104"/>
            <a:ext cx="1261410" cy="6877104"/>
          </a:xfrm>
          <a:prstGeom prst="rect">
            <a:avLst/>
          </a:prstGeom>
          <a:solidFill>
            <a:srgbClr val="00B0B9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/>
          </a:p>
        </p:txBody>
      </p:sp>
      <p:sp>
        <p:nvSpPr>
          <p:cNvPr id="21" name="Freeform 9">
            <a:extLst>
              <a:ext uri="{FF2B5EF4-FFF2-40B4-BE49-F238E27FC236}">
                <a16:creationId xmlns:a16="http://schemas.microsoft.com/office/drawing/2014/main" id="{6EBA55A5-9364-E537-22BF-2DCB3107CFC7}"/>
              </a:ext>
            </a:extLst>
          </p:cNvPr>
          <p:cNvSpPr/>
          <p:nvPr/>
        </p:nvSpPr>
        <p:spPr>
          <a:xfrm rot="16200000">
            <a:off x="-1605948" y="3989397"/>
            <a:ext cx="4334454" cy="1415850"/>
          </a:xfrm>
          <a:custGeom>
            <a:avLst/>
            <a:gdLst/>
            <a:ahLst/>
            <a:cxnLst/>
            <a:rect l="l" t="t" r="r" b="b"/>
            <a:pathLst>
              <a:path w="8783923" h="8783923">
                <a:moveTo>
                  <a:pt x="0" y="0"/>
                </a:moveTo>
                <a:lnTo>
                  <a:pt x="8783923" y="0"/>
                </a:lnTo>
                <a:lnTo>
                  <a:pt x="8783923" y="8783923"/>
                </a:lnTo>
                <a:lnTo>
                  <a:pt x="0" y="87839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31BB821-B3E9-72AD-9798-5DE8B16CD3F4}"/>
              </a:ext>
            </a:extLst>
          </p:cNvPr>
          <p:cNvSpPr txBox="1"/>
          <p:nvPr/>
        </p:nvSpPr>
        <p:spPr>
          <a:xfrm>
            <a:off x="1499203" y="170653"/>
            <a:ext cx="10322315" cy="32555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i="1" dirty="0">
                <a:latin typeface="Arial"/>
                <a:cs typeface="Times New Roman"/>
              </a:rPr>
              <a:t>"Having our child experience another culture and have his eyes opened to the world outside of his hometown was life-changing. Watching him gain confidence through this experience where he needed to challenge himself and be independent was a joy."</a:t>
            </a:r>
            <a:r>
              <a:rPr lang="en-US" sz="3200" i="1" dirty="0">
                <a:latin typeface="Arial"/>
                <a:cs typeface="Times New Roman"/>
              </a:rPr>
              <a:t> </a:t>
            </a:r>
            <a:endParaRPr lang="en-US" sz="3200" i="1">
              <a:latin typeface="Arial"/>
              <a:ea typeface="Calibri"/>
              <a:cs typeface="Calibri"/>
            </a:endParaRPr>
          </a:p>
          <a:p>
            <a:pPr algn="ctr">
              <a:lnSpc>
                <a:spcPct val="150000"/>
              </a:lnSpc>
            </a:pPr>
            <a:r>
              <a:rPr lang="en-US" sz="2400" dirty="0">
                <a:latin typeface="Arial"/>
                <a:cs typeface="Times New Roman"/>
              </a:rPr>
              <a:t>- Parent of a German Immersion student</a:t>
            </a:r>
            <a:endParaRPr lang="en-US" sz="2400">
              <a:latin typeface="Arial"/>
              <a:ea typeface="Calibri"/>
              <a:cs typeface="Calibri"/>
            </a:endParaRPr>
          </a:p>
        </p:txBody>
      </p:sp>
      <p:sp>
        <p:nvSpPr>
          <p:cNvPr id="25" name="TextBox 5">
            <a:extLst>
              <a:ext uri="{FF2B5EF4-FFF2-40B4-BE49-F238E27FC236}">
                <a16:creationId xmlns:a16="http://schemas.microsoft.com/office/drawing/2014/main" id="{21409133-F0D0-765C-9B36-7D9B40802A55}"/>
              </a:ext>
            </a:extLst>
          </p:cNvPr>
          <p:cNvSpPr txBox="1"/>
          <p:nvPr/>
        </p:nvSpPr>
        <p:spPr>
          <a:xfrm>
            <a:off x="1633183" y="3928977"/>
            <a:ext cx="10065818" cy="2516843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2800" i="1" dirty="0">
                <a:latin typeface="Arial"/>
                <a:cs typeface="Times New Roman"/>
              </a:rPr>
              <a:t>"His increase in love for the Spanish language as well as foreign cultures. This trip fueled his desire to travel and experience more of our world." </a:t>
            </a:r>
            <a:endParaRPr lang="en-US" sz="2800" i="1">
              <a:latin typeface="Arial"/>
              <a:ea typeface="Calibri" panose="020F0502020204030204"/>
              <a:cs typeface="Calibri" panose="020F0502020204030204"/>
            </a:endParaRPr>
          </a:p>
          <a:p>
            <a:pPr algn="ctr">
              <a:lnSpc>
                <a:spcPct val="150000"/>
              </a:lnSpc>
            </a:pPr>
            <a:r>
              <a:rPr lang="en-US" sz="2400" dirty="0">
                <a:latin typeface="Arial"/>
                <a:cs typeface="Times New Roman"/>
              </a:rPr>
              <a:t>- Parent of a Spanish Immersion student to Costa Rica</a:t>
            </a:r>
            <a:endParaRPr lang="en-US" sz="2400">
              <a:latin typeface="Arial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B2B5C10-A9C6-608F-CF66-D176048F578D}"/>
              </a:ext>
            </a:extLst>
          </p:cNvPr>
          <p:cNvSpPr/>
          <p:nvPr/>
        </p:nvSpPr>
        <p:spPr>
          <a:xfrm flipV="1">
            <a:off x="2544791" y="3766867"/>
            <a:ext cx="8238227" cy="38157"/>
          </a:xfrm>
          <a:prstGeom prst="rect">
            <a:avLst/>
          </a:prstGeom>
          <a:solidFill>
            <a:srgbClr val="00B0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2918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6751" y="-14111"/>
            <a:ext cx="11175249" cy="1181806"/>
            <a:chOff x="0" y="0"/>
            <a:chExt cx="22350498" cy="704850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2350498" cy="7048500"/>
              <a:chOff x="0" y="0"/>
              <a:chExt cx="4414913" cy="139229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414913" cy="1392296"/>
              </a:xfrm>
              <a:custGeom>
                <a:avLst/>
                <a:gdLst/>
                <a:ahLst/>
                <a:cxnLst/>
                <a:rect l="l" t="t" r="r" b="b"/>
                <a:pathLst>
                  <a:path w="4414913" h="1392296">
                    <a:moveTo>
                      <a:pt x="0" y="0"/>
                    </a:moveTo>
                    <a:lnTo>
                      <a:pt x="4414913" y="0"/>
                    </a:lnTo>
                    <a:lnTo>
                      <a:pt x="4414913" y="1392296"/>
                    </a:lnTo>
                    <a:lnTo>
                      <a:pt x="0" y="1392296"/>
                    </a:lnTo>
                    <a:close/>
                  </a:path>
                </a:pathLst>
              </a:custGeom>
              <a:solidFill>
                <a:srgbClr val="004B87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95250"/>
                <a:ext cx="4414913" cy="148754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2239"/>
                  </a:lnSpc>
                </a:pPr>
                <a:endParaRPr sz="1200"/>
              </a:p>
            </p:txBody>
          </p:sp>
        </p:grpSp>
        <p:sp>
          <p:nvSpPr>
            <p:cNvPr id="6" name="Freeform 6"/>
            <p:cNvSpPr/>
            <p:nvPr/>
          </p:nvSpPr>
          <p:spPr>
            <a:xfrm rot="-5400000">
              <a:off x="7510980" y="-7510980"/>
              <a:ext cx="7024920" cy="22046879"/>
            </a:xfrm>
            <a:custGeom>
              <a:avLst/>
              <a:gdLst/>
              <a:ahLst/>
              <a:cxnLst/>
              <a:rect l="l" t="t" r="r" b="b"/>
              <a:pathLst>
                <a:path w="7024920" h="22046879">
                  <a:moveTo>
                    <a:pt x="0" y="0"/>
                  </a:moveTo>
                  <a:lnTo>
                    <a:pt x="7024919" y="0"/>
                  </a:lnTo>
                  <a:lnTo>
                    <a:pt x="7024919" y="22046879"/>
                  </a:lnTo>
                  <a:lnTo>
                    <a:pt x="0" y="22046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213838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3209023" y="-19104"/>
            <a:ext cx="4391961" cy="6926785"/>
            <a:chOff x="0" y="0"/>
            <a:chExt cx="8783923" cy="13853570"/>
          </a:xfrm>
        </p:grpSpPr>
        <p:sp>
          <p:nvSpPr>
            <p:cNvPr id="8" name="AutoShape 8"/>
            <p:cNvSpPr/>
            <p:nvPr/>
          </p:nvSpPr>
          <p:spPr>
            <a:xfrm>
              <a:off x="6261105" y="0"/>
              <a:ext cx="2522819" cy="13754207"/>
            </a:xfrm>
            <a:prstGeom prst="rect">
              <a:avLst/>
            </a:pr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9" name="Freeform 9"/>
            <p:cNvSpPr/>
            <p:nvPr/>
          </p:nvSpPr>
          <p:spPr>
            <a:xfrm rot="-5400000">
              <a:off x="0" y="5069647"/>
              <a:ext cx="8783923" cy="8783923"/>
            </a:xfrm>
            <a:custGeom>
              <a:avLst/>
              <a:gdLst/>
              <a:ahLst/>
              <a:cxnLst/>
              <a:rect l="l" t="t" r="r" b="b"/>
              <a:pathLst>
                <a:path w="8783923" h="8783923">
                  <a:moveTo>
                    <a:pt x="0" y="0"/>
                  </a:moveTo>
                  <a:lnTo>
                    <a:pt x="8783923" y="0"/>
                  </a:lnTo>
                  <a:lnTo>
                    <a:pt x="8783923" y="8783923"/>
                  </a:lnTo>
                  <a:lnTo>
                    <a:pt x="0" y="87839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0000077" y="398903"/>
            <a:ext cx="1841324" cy="549328"/>
          </a:xfrm>
          <a:custGeom>
            <a:avLst/>
            <a:gdLst/>
            <a:ahLst/>
            <a:cxnLst/>
            <a:rect l="l" t="t" r="r" b="b"/>
            <a:pathLst>
              <a:path w="2761986" h="823992">
                <a:moveTo>
                  <a:pt x="0" y="0"/>
                </a:moveTo>
                <a:lnTo>
                  <a:pt x="2761986" y="0"/>
                </a:lnTo>
                <a:lnTo>
                  <a:pt x="2761986" y="823993"/>
                </a:lnTo>
                <a:lnTo>
                  <a:pt x="0" y="82399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0" name="Body text copy">
            <a:extLst>
              <a:ext uri="{FF2B5EF4-FFF2-40B4-BE49-F238E27FC236}">
                <a16:creationId xmlns:a16="http://schemas.microsoft.com/office/drawing/2014/main" id="{D914407F-443D-A276-D5F4-9C38C1DEA86A}"/>
              </a:ext>
            </a:extLst>
          </p:cNvPr>
          <p:cNvSpPr/>
          <p:nvPr/>
        </p:nvSpPr>
        <p:spPr>
          <a:xfrm>
            <a:off x="1442510" y="274037"/>
            <a:ext cx="3634330" cy="801467"/>
          </a:xfrm>
          <a:prstGeom prst="rect">
            <a:avLst/>
          </a:prstGeom>
        </p:spPr>
        <p:txBody>
          <a:bodyPr spcFirstLastPara="0" lIns="95250" tIns="47625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00000"/>
              </a:lnSpc>
            </a:pPr>
            <a:r>
              <a:rPr lang="en-US" sz="4000" b="1" dirty="0">
                <a:solidFill>
                  <a:schemeClr val="bg1"/>
                </a:solidFill>
                <a:latin typeface="Arial"/>
                <a:cs typeface="Arial"/>
              </a:rPr>
              <a:t>Finances</a:t>
            </a:r>
          </a:p>
        </p:txBody>
      </p:sp>
      <p:sp>
        <p:nvSpPr>
          <p:cNvPr id="36" name="Freeform 24">
            <a:extLst>
              <a:ext uri="{FF2B5EF4-FFF2-40B4-BE49-F238E27FC236}">
                <a16:creationId xmlns:a16="http://schemas.microsoft.com/office/drawing/2014/main" id="{6AD849AC-2A50-96A6-F099-6DEC4863A410}"/>
              </a:ext>
            </a:extLst>
          </p:cNvPr>
          <p:cNvSpPr/>
          <p:nvPr/>
        </p:nvSpPr>
        <p:spPr>
          <a:xfrm>
            <a:off x="1366217" y="1855575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8" name="Body text copy">
            <a:extLst>
              <a:ext uri="{FF2B5EF4-FFF2-40B4-BE49-F238E27FC236}">
                <a16:creationId xmlns:a16="http://schemas.microsoft.com/office/drawing/2014/main" id="{7D0484ED-44EC-CE0F-FBBC-B970A790FDC9}"/>
              </a:ext>
            </a:extLst>
          </p:cNvPr>
          <p:cNvSpPr/>
          <p:nvPr/>
        </p:nvSpPr>
        <p:spPr>
          <a:xfrm>
            <a:off x="7736067" y="1999544"/>
            <a:ext cx="4095750" cy="476250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16667"/>
              </a:lnSpc>
            </a:pPr>
            <a:r>
              <a:rPr lang="en-US" sz="2400" b="1" dirty="0">
                <a:latin typeface="Arial"/>
                <a:cs typeface="Arial"/>
              </a:rPr>
              <a:t>Fundraising Ideas</a:t>
            </a:r>
          </a:p>
        </p:txBody>
      </p:sp>
      <p:sp>
        <p:nvSpPr>
          <p:cNvPr id="42" name="Body text copy">
            <a:extLst>
              <a:ext uri="{FF2B5EF4-FFF2-40B4-BE49-F238E27FC236}">
                <a16:creationId xmlns:a16="http://schemas.microsoft.com/office/drawing/2014/main" id="{B81F9C77-ADCB-A300-9779-35AEB4DE73CD}"/>
              </a:ext>
            </a:extLst>
          </p:cNvPr>
          <p:cNvSpPr/>
          <p:nvPr/>
        </p:nvSpPr>
        <p:spPr>
          <a:xfrm>
            <a:off x="1938957" y="4071058"/>
            <a:ext cx="3292475" cy="391585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91667"/>
              </a:lnSpc>
              <a:spcBef>
                <a:spcPct val="3333"/>
              </a:spcBef>
            </a:pPr>
            <a:r>
              <a:rPr lang="en-US" sz="2400" b="1" dirty="0">
                <a:latin typeface="Arial"/>
                <a:cs typeface="Arial"/>
              </a:rPr>
              <a:t>Other Opportunities</a:t>
            </a:r>
          </a:p>
        </p:txBody>
      </p:sp>
      <p:sp>
        <p:nvSpPr>
          <p:cNvPr id="44" name="Body text copy">
            <a:extLst>
              <a:ext uri="{FF2B5EF4-FFF2-40B4-BE49-F238E27FC236}">
                <a16:creationId xmlns:a16="http://schemas.microsoft.com/office/drawing/2014/main" id="{0F7EA103-A2CB-D017-B478-1725DED91F7A}"/>
              </a:ext>
            </a:extLst>
          </p:cNvPr>
          <p:cNvSpPr/>
          <p:nvPr/>
        </p:nvSpPr>
        <p:spPr>
          <a:xfrm>
            <a:off x="7338339" y="2480931"/>
            <a:ext cx="4097826" cy="1040496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hangingPunct="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 err="1">
                <a:latin typeface="Arial"/>
                <a:cs typeface="Arial"/>
              </a:rPr>
              <a:t>Xperitas</a:t>
            </a:r>
            <a:r>
              <a:rPr lang="en-US" sz="2000" dirty="0">
                <a:latin typeface="Arial"/>
                <a:cs typeface="Arial"/>
              </a:rPr>
              <a:t> Coffee Fundraiser</a:t>
            </a:r>
            <a:endParaRPr lang="en-US" dirty="0"/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My Travel Fund</a:t>
            </a:r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Hosting fundraising events</a:t>
            </a:r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000" dirty="0">
              <a:latin typeface="Arial"/>
              <a:cs typeface="Arial"/>
            </a:endParaRPr>
          </a:p>
        </p:txBody>
      </p:sp>
      <p:sp>
        <p:nvSpPr>
          <p:cNvPr id="50" name="Freeform 24">
            <a:extLst>
              <a:ext uri="{FF2B5EF4-FFF2-40B4-BE49-F238E27FC236}">
                <a16:creationId xmlns:a16="http://schemas.microsoft.com/office/drawing/2014/main" id="{00D8E0F1-77EC-611B-1B94-E9B713755121}"/>
              </a:ext>
            </a:extLst>
          </p:cNvPr>
          <p:cNvSpPr/>
          <p:nvPr/>
        </p:nvSpPr>
        <p:spPr>
          <a:xfrm>
            <a:off x="7136541" y="1851385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2" name="Body text copy">
            <a:extLst>
              <a:ext uri="{FF2B5EF4-FFF2-40B4-BE49-F238E27FC236}">
                <a16:creationId xmlns:a16="http://schemas.microsoft.com/office/drawing/2014/main" id="{712F39AF-5CFE-AF80-9E75-F4635AD297A4}"/>
              </a:ext>
            </a:extLst>
          </p:cNvPr>
          <p:cNvSpPr/>
          <p:nvPr/>
        </p:nvSpPr>
        <p:spPr>
          <a:xfrm>
            <a:off x="1620535" y="4565184"/>
            <a:ext cx="9816148" cy="1231120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ea typeface="+mn-lt"/>
                <a:cs typeface="+mn-lt"/>
              </a:rPr>
              <a:t>Early Bird Discount: Enroll before June 15 to receive a $200 discount.</a:t>
            </a:r>
            <a:endParaRPr lang="en-US" sz="2000" dirty="0">
              <a:latin typeface="Arial"/>
              <a:cs typeface="Arial"/>
            </a:endParaRPr>
          </a:p>
          <a:p>
            <a:pPr marL="457200" indent="-457200" hangingPunct="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Photo Contest(s)</a:t>
            </a:r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Writing Scholarship</a:t>
            </a:r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National Spanish Exam Discount</a:t>
            </a:r>
          </a:p>
        </p:txBody>
      </p:sp>
      <p:sp>
        <p:nvSpPr>
          <p:cNvPr id="54" name="Body text copy">
            <a:extLst>
              <a:ext uri="{FF2B5EF4-FFF2-40B4-BE49-F238E27FC236}">
                <a16:creationId xmlns:a16="http://schemas.microsoft.com/office/drawing/2014/main" id="{A3591CD2-6DC4-82CF-A281-35784A36012F}"/>
              </a:ext>
            </a:extLst>
          </p:cNvPr>
          <p:cNvSpPr/>
          <p:nvPr/>
        </p:nvSpPr>
        <p:spPr>
          <a:xfrm>
            <a:off x="1486743" y="2517555"/>
            <a:ext cx="5044611" cy="996566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Household income of $60,000 or less</a:t>
            </a:r>
            <a:endParaRPr lang="en-US" dirty="0"/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ea typeface="+mn-lt"/>
                <a:cs typeface="+mn-lt"/>
              </a:rPr>
              <a:t>Provides up to 60% of program price</a:t>
            </a:r>
            <a:endParaRPr lang="en-US" sz="2000" dirty="0">
              <a:latin typeface="Arial"/>
              <a:cs typeface="Arial"/>
            </a:endParaRPr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ea typeface="Calibri"/>
                <a:cs typeface="Calibri"/>
              </a:rPr>
              <a:t>Deadline: October 15</a:t>
            </a:r>
          </a:p>
        </p:txBody>
      </p:sp>
      <p:sp>
        <p:nvSpPr>
          <p:cNvPr id="56" name="Body text copy">
            <a:extLst>
              <a:ext uri="{FF2B5EF4-FFF2-40B4-BE49-F238E27FC236}">
                <a16:creationId xmlns:a16="http://schemas.microsoft.com/office/drawing/2014/main" id="{A4FF2AD2-9077-AFCB-7D7B-4395595D32D7}"/>
              </a:ext>
            </a:extLst>
          </p:cNvPr>
          <p:cNvSpPr/>
          <p:nvPr/>
        </p:nvSpPr>
        <p:spPr>
          <a:xfrm>
            <a:off x="1956720" y="1944792"/>
            <a:ext cx="3277305" cy="532694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hangingPunct="0">
              <a:lnSpc>
                <a:spcPct val="116667"/>
              </a:lnSpc>
            </a:pPr>
            <a:r>
              <a:rPr lang="en-US" sz="2400" b="1" dirty="0">
                <a:latin typeface="Arial"/>
                <a:cs typeface="Arial"/>
              </a:rPr>
              <a:t>Financial Aid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Freeform 24">
            <a:extLst>
              <a:ext uri="{FF2B5EF4-FFF2-40B4-BE49-F238E27FC236}">
                <a16:creationId xmlns:a16="http://schemas.microsoft.com/office/drawing/2014/main" id="{3C5A0F61-2AFF-0764-CADD-C6556CDFB83C}"/>
              </a:ext>
            </a:extLst>
          </p:cNvPr>
          <p:cNvSpPr/>
          <p:nvPr/>
        </p:nvSpPr>
        <p:spPr>
          <a:xfrm>
            <a:off x="1328034" y="3952824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7687828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Grp="1" noUngrp="1" noRot="1" noMove="1" noResize="1"/>
          </p:cNvGrpSpPr>
          <p:nvPr/>
        </p:nvGrpSpPr>
        <p:grpSpPr>
          <a:xfrm>
            <a:off x="1128586" y="0"/>
            <a:ext cx="11023439" cy="2931962"/>
            <a:chOff x="0" y="0"/>
            <a:chExt cx="4354939" cy="1158306"/>
          </a:xfrm>
        </p:grpSpPr>
        <p:sp>
          <p:nvSpPr>
            <p:cNvPr id="3" name="Freeform 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354939" cy="1158306"/>
            </a:xfrm>
            <a:custGeom>
              <a:avLst/>
              <a:gdLst/>
              <a:ahLst/>
              <a:cxnLst/>
              <a:rect l="l" t="t" r="r" b="b"/>
              <a:pathLst>
                <a:path w="4354939" h="1158306">
                  <a:moveTo>
                    <a:pt x="0" y="0"/>
                  </a:moveTo>
                  <a:lnTo>
                    <a:pt x="4354939" y="0"/>
                  </a:lnTo>
                  <a:lnTo>
                    <a:pt x="4354939" y="1158306"/>
                  </a:lnTo>
                  <a:lnTo>
                    <a:pt x="0" y="1158306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4354939" cy="12535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Freeform 5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7863079" y="-1396958"/>
            <a:ext cx="2939604" cy="5718238"/>
          </a:xfrm>
          <a:custGeom>
            <a:avLst/>
            <a:gdLst/>
            <a:ahLst/>
            <a:cxnLst/>
            <a:rect l="l" t="t" r="r" b="b"/>
            <a:pathLst>
              <a:path w="4409406" h="8577357">
                <a:moveTo>
                  <a:pt x="0" y="0"/>
                </a:moveTo>
                <a:lnTo>
                  <a:pt x="4409405" y="0"/>
                </a:lnTo>
                <a:lnTo>
                  <a:pt x="4409405" y="8577357"/>
                </a:lnTo>
                <a:lnTo>
                  <a:pt x="0" y="85773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27041" r="-30515" b="-21342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AutoShape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-7641"/>
            <a:ext cx="3402983" cy="2939604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7" name="TextBox 7"/>
          <p:cNvSpPr txBox="1"/>
          <p:nvPr/>
        </p:nvSpPr>
        <p:spPr>
          <a:xfrm>
            <a:off x="1544995" y="2948034"/>
            <a:ext cx="9107408" cy="9625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4000" dirty="0">
                <a:solidFill>
                  <a:srgbClr val="E07E3C"/>
                </a:solidFill>
                <a:latin typeface="Canva Sans Bold"/>
              </a:rPr>
              <a:t>What's included in our price?</a:t>
            </a:r>
            <a:endParaRPr lang="en-US" sz="4000" dirty="0">
              <a:solidFill>
                <a:srgbClr val="E07E3C"/>
              </a:solidFill>
              <a:ea typeface="Calibri"/>
              <a:cs typeface="Calibri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8181131" y="3345687"/>
            <a:ext cx="484585" cy="1033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endParaRPr lang="en-US" sz="6100" dirty="0">
              <a:solidFill>
                <a:srgbClr val="E07E3C"/>
              </a:solidFill>
              <a:latin typeface="Canva Sans Bold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4DF858-8030-3D15-1697-6B23C2118D82}"/>
              </a:ext>
            </a:extLst>
          </p:cNvPr>
          <p:cNvSpPr txBox="1"/>
          <p:nvPr/>
        </p:nvSpPr>
        <p:spPr>
          <a:xfrm>
            <a:off x="288728" y="666367"/>
            <a:ext cx="3109910" cy="172354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5300" b="1" dirty="0">
                <a:solidFill>
                  <a:schemeClr val="bg1"/>
                </a:solidFill>
                <a:latin typeface="Arial Bold"/>
                <a:cs typeface="Arial Bold"/>
              </a:rPr>
              <a:t>Program</a:t>
            </a:r>
            <a:endParaRPr lang="en-US" sz="5300" b="1">
              <a:solidFill>
                <a:schemeClr val="bg1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r>
              <a:rPr lang="en-US" sz="5300" b="1" dirty="0">
                <a:solidFill>
                  <a:schemeClr val="bg1"/>
                </a:solidFill>
                <a:latin typeface="Arial Bold"/>
                <a:cs typeface="Arial Bold"/>
              </a:rPr>
              <a:t>Pricing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C398E0-E8E9-1A82-AB02-F4726FD577D1}"/>
              </a:ext>
            </a:extLst>
          </p:cNvPr>
          <p:cNvSpPr txBox="1"/>
          <p:nvPr/>
        </p:nvSpPr>
        <p:spPr>
          <a:xfrm>
            <a:off x="3708027" y="1003641"/>
            <a:ext cx="4902052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5400" dirty="0">
                <a:solidFill>
                  <a:srgbClr val="00B0F0"/>
                </a:solidFill>
                <a:latin typeface="Arial"/>
                <a:cs typeface="Arial"/>
              </a:rPr>
              <a:t>$xxx</a:t>
            </a:r>
            <a:endParaRPr lang="en-US" sz="44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CAE804-E089-5356-3A6A-03714F04FF8C}"/>
              </a:ext>
            </a:extLst>
          </p:cNvPr>
          <p:cNvSpPr txBox="1"/>
          <p:nvPr/>
        </p:nvSpPr>
        <p:spPr>
          <a:xfrm>
            <a:off x="310657" y="4811426"/>
            <a:ext cx="1910771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Trip Cancellation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93E8AD-88E0-A571-4682-2F5B243FECAA}"/>
              </a:ext>
            </a:extLst>
          </p:cNvPr>
          <p:cNvSpPr txBox="1"/>
          <p:nvPr/>
        </p:nvSpPr>
        <p:spPr>
          <a:xfrm>
            <a:off x="2364400" y="4822158"/>
            <a:ext cx="1556602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Medical Insurance</a:t>
            </a:r>
            <a:endParaRPr lang="en-US" dirty="0"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36BBF6-D77D-B52A-4277-3BD4017173D1}"/>
              </a:ext>
            </a:extLst>
          </p:cNvPr>
          <p:cNvSpPr txBox="1"/>
          <p:nvPr/>
        </p:nvSpPr>
        <p:spPr>
          <a:xfrm>
            <a:off x="4036126" y="4824554"/>
            <a:ext cx="2039559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Financial</a:t>
            </a:r>
            <a:endParaRPr lang="en-US" dirty="0"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algn="ctr"/>
            <a:r>
              <a:rPr lang="en-US" sz="2400" dirty="0">
                <a:latin typeface="Arial"/>
                <a:cs typeface="Arial"/>
              </a:rPr>
              <a:t>Assistance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B41F21-089D-8BBF-D9EC-8D843EADC25B}"/>
              </a:ext>
            </a:extLst>
          </p:cNvPr>
          <p:cNvSpPr txBox="1"/>
          <p:nvPr/>
        </p:nvSpPr>
        <p:spPr>
          <a:xfrm>
            <a:off x="6077694" y="4821462"/>
            <a:ext cx="1816039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Pre-Travel Support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AEADBF-9450-8C98-6FA1-2E960969C83C}"/>
              </a:ext>
            </a:extLst>
          </p:cNvPr>
          <p:cNvSpPr txBox="1"/>
          <p:nvPr/>
        </p:nvSpPr>
        <p:spPr>
          <a:xfrm>
            <a:off x="7873860" y="4821462"/>
            <a:ext cx="1826199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Support While Traveling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C7B8413-9D9D-6166-E9CB-839C4E84EFDD}"/>
              </a:ext>
            </a:extLst>
          </p:cNvPr>
          <p:cNvSpPr/>
          <p:nvPr/>
        </p:nvSpPr>
        <p:spPr>
          <a:xfrm>
            <a:off x="0" y="6536724"/>
            <a:ext cx="12192000" cy="321276"/>
          </a:xfrm>
          <a:prstGeom prst="rect">
            <a:avLst/>
          </a:prstGeom>
          <a:solidFill>
            <a:srgbClr val="ABC7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6D57F7-8392-5593-F96F-C8CD06E3D629}"/>
              </a:ext>
            </a:extLst>
          </p:cNvPr>
          <p:cNvSpPr txBox="1"/>
          <p:nvPr/>
        </p:nvSpPr>
        <p:spPr>
          <a:xfrm>
            <a:off x="955040" y="6532880"/>
            <a:ext cx="438912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ea typeface="Calibri"/>
                <a:cs typeface="Calibri"/>
                <a:hlinkClick r:id="rId3"/>
              </a:rPr>
              <a:t>View our Rest Assured Advantages</a:t>
            </a:r>
            <a:endParaRPr lang="en-US" sz="1600"/>
          </a:p>
        </p:txBody>
      </p:sp>
      <p:sp>
        <p:nvSpPr>
          <p:cNvPr id="47" name="Freeform 24">
            <a:extLst>
              <a:ext uri="{FF2B5EF4-FFF2-40B4-BE49-F238E27FC236}">
                <a16:creationId xmlns:a16="http://schemas.microsoft.com/office/drawing/2014/main" id="{875A51F2-B332-C495-F5AD-7A1123D9FBF4}"/>
              </a:ext>
            </a:extLst>
          </p:cNvPr>
          <p:cNvSpPr/>
          <p:nvPr/>
        </p:nvSpPr>
        <p:spPr>
          <a:xfrm>
            <a:off x="972516" y="4073959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9" name="Freeform 24">
            <a:extLst>
              <a:ext uri="{FF2B5EF4-FFF2-40B4-BE49-F238E27FC236}">
                <a16:creationId xmlns:a16="http://schemas.microsoft.com/office/drawing/2014/main" id="{86CB0BD8-5674-89F1-9E91-9094A5C68AA5}"/>
              </a:ext>
            </a:extLst>
          </p:cNvPr>
          <p:cNvSpPr/>
          <p:nvPr/>
        </p:nvSpPr>
        <p:spPr>
          <a:xfrm>
            <a:off x="2843387" y="4041762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1" name="Freeform 24">
            <a:extLst>
              <a:ext uri="{FF2B5EF4-FFF2-40B4-BE49-F238E27FC236}">
                <a16:creationId xmlns:a16="http://schemas.microsoft.com/office/drawing/2014/main" id="{EBD72144-ECE3-4B2E-29A9-35F330E2110D}"/>
              </a:ext>
            </a:extLst>
          </p:cNvPr>
          <p:cNvSpPr/>
          <p:nvPr/>
        </p:nvSpPr>
        <p:spPr>
          <a:xfrm>
            <a:off x="4765058" y="4041762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3" name="Freeform 24">
            <a:extLst>
              <a:ext uri="{FF2B5EF4-FFF2-40B4-BE49-F238E27FC236}">
                <a16:creationId xmlns:a16="http://schemas.microsoft.com/office/drawing/2014/main" id="{B4A4FFF4-BB2A-6F42-0730-13F86AB21329}"/>
              </a:ext>
            </a:extLst>
          </p:cNvPr>
          <p:cNvSpPr/>
          <p:nvPr/>
        </p:nvSpPr>
        <p:spPr>
          <a:xfrm>
            <a:off x="6690163" y="4041762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5" name="Freeform 24">
            <a:extLst>
              <a:ext uri="{FF2B5EF4-FFF2-40B4-BE49-F238E27FC236}">
                <a16:creationId xmlns:a16="http://schemas.microsoft.com/office/drawing/2014/main" id="{38CEBD45-ACC5-E443-FAFD-93DDE598D312}"/>
              </a:ext>
            </a:extLst>
          </p:cNvPr>
          <p:cNvSpPr/>
          <p:nvPr/>
        </p:nvSpPr>
        <p:spPr>
          <a:xfrm>
            <a:off x="8496067" y="4041762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5D398D5-46AB-CB9C-DA15-F8158E40C8A8}"/>
              </a:ext>
            </a:extLst>
          </p:cNvPr>
          <p:cNvSpPr txBox="1"/>
          <p:nvPr/>
        </p:nvSpPr>
        <p:spPr>
          <a:xfrm>
            <a:off x="3870960" y="1930400"/>
            <a:ext cx="222503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00B0F0"/>
                </a:solidFill>
                <a:ea typeface="Calibri"/>
                <a:cs typeface="Calibri"/>
              </a:rPr>
              <a:t>XX Days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36D8FC-B5CF-4E14-2B02-B7F3FD86D15C}"/>
              </a:ext>
            </a:extLst>
          </p:cNvPr>
          <p:cNvSpPr txBox="1"/>
          <p:nvPr/>
        </p:nvSpPr>
        <p:spPr>
          <a:xfrm>
            <a:off x="279041" y="5645239"/>
            <a:ext cx="194256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i="1" dirty="0">
                <a:ea typeface="Calibri"/>
                <a:cs typeface="Calibri"/>
              </a:rPr>
              <a:t>Medical Reasons</a:t>
            </a:r>
            <a:endParaRPr lang="en-US"/>
          </a:p>
        </p:txBody>
      </p:sp>
      <p:sp>
        <p:nvSpPr>
          <p:cNvPr id="11" name="Freeform 24">
            <a:extLst>
              <a:ext uri="{FF2B5EF4-FFF2-40B4-BE49-F238E27FC236}">
                <a16:creationId xmlns:a16="http://schemas.microsoft.com/office/drawing/2014/main" id="{DD03A71F-1147-31EB-EAE1-FDA0BA76AD65}"/>
              </a:ext>
            </a:extLst>
          </p:cNvPr>
          <p:cNvSpPr/>
          <p:nvPr/>
        </p:nvSpPr>
        <p:spPr>
          <a:xfrm>
            <a:off x="10366796" y="4073959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9803B29-B196-47F6-C24C-A1518A578E8A}"/>
              </a:ext>
            </a:extLst>
          </p:cNvPr>
          <p:cNvSpPr txBox="1"/>
          <p:nvPr/>
        </p:nvSpPr>
        <p:spPr>
          <a:xfrm>
            <a:off x="9741296" y="4810729"/>
            <a:ext cx="1826199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Misc. Travel costs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12C0FA6-3404-16FF-C743-AB3A878B08F3}"/>
              </a:ext>
            </a:extLst>
          </p:cNvPr>
          <p:cNvSpPr txBox="1"/>
          <p:nvPr/>
        </p:nvSpPr>
        <p:spPr>
          <a:xfrm>
            <a:off x="9745013" y="5741830"/>
            <a:ext cx="210354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i="1" dirty="0">
                <a:ea typeface="Calibri"/>
                <a:cs typeface="Calibri"/>
              </a:rPr>
              <a:t>Ex: Hotel, Trains, Family Stay...</a:t>
            </a:r>
          </a:p>
        </p:txBody>
      </p:sp>
    </p:spTree>
    <p:extLst>
      <p:ext uri="{BB962C8B-B14F-4D97-AF65-F5344CB8AC3E}">
        <p14:creationId xmlns:p14="http://schemas.microsoft.com/office/powerpoint/2010/main" val="39526145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8"/>
          <p:cNvGrpSpPr/>
          <p:nvPr/>
        </p:nvGrpSpPr>
        <p:grpSpPr>
          <a:xfrm>
            <a:off x="0" y="4212965"/>
            <a:ext cx="12192000" cy="2478095"/>
            <a:chOff x="0" y="0"/>
            <a:chExt cx="5751836" cy="116909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2" name="Group 2"/>
          <p:cNvGrpSpPr/>
          <p:nvPr/>
        </p:nvGrpSpPr>
        <p:grpSpPr>
          <a:xfrm>
            <a:off x="0" y="1405940"/>
            <a:ext cx="12192000" cy="2478095"/>
            <a:chOff x="0" y="0"/>
            <a:chExt cx="5751836" cy="11690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AutoShape 5"/>
          <p:cNvSpPr/>
          <p:nvPr/>
        </p:nvSpPr>
        <p:spPr>
          <a:xfrm flipV="1">
            <a:off x="1617545" y="274497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6" name="Group 6"/>
          <p:cNvGrpSpPr/>
          <p:nvPr/>
        </p:nvGrpSpPr>
        <p:grpSpPr>
          <a:xfrm>
            <a:off x="1509595" y="2643293"/>
            <a:ext cx="215900" cy="215900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462892" y="2636943"/>
            <a:ext cx="215900" cy="215900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5576777" y="2649643"/>
            <a:ext cx="215900" cy="215900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582712" y="2649643"/>
            <a:ext cx="215900" cy="215900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295340" y="342676"/>
            <a:ext cx="7359041" cy="5900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80"/>
              </a:lnSpc>
              <a:spcBef>
                <a:spcPct val="0"/>
              </a:spcBef>
            </a:pPr>
            <a:r>
              <a:rPr lang="en-US" sz="4050" dirty="0">
                <a:solidFill>
                  <a:srgbClr val="004B87"/>
                </a:solidFill>
                <a:latin typeface="Arial Bold"/>
              </a:rPr>
              <a:t>Payment Schedules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9908212" y="2636943"/>
            <a:ext cx="215900" cy="215900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284262" y="2337223"/>
            <a:ext cx="803077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00B0B9"/>
                </a:solidFill>
                <a:latin typeface="Arial"/>
                <a:cs typeface="Arial"/>
              </a:rPr>
              <a:t>Spring</a:t>
            </a:r>
          </a:p>
        </p:txBody>
      </p:sp>
      <p:sp>
        <p:nvSpPr>
          <p:cNvPr id="21" name="AutoShape 21"/>
          <p:cNvSpPr/>
          <p:nvPr/>
        </p:nvSpPr>
        <p:spPr>
          <a:xfrm flipV="1">
            <a:off x="1648025" y="555929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22" name="Group 22"/>
          <p:cNvGrpSpPr/>
          <p:nvPr/>
        </p:nvGrpSpPr>
        <p:grpSpPr>
          <a:xfrm>
            <a:off x="1509595" y="5447453"/>
            <a:ext cx="215900" cy="215900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3462892" y="5441103"/>
            <a:ext cx="215900" cy="215900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5576777" y="5453803"/>
            <a:ext cx="215900" cy="215900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7690662" y="5453803"/>
            <a:ext cx="215900" cy="215900"/>
            <a:chOff x="0" y="0"/>
            <a:chExt cx="6350000" cy="63500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9908212" y="5441103"/>
            <a:ext cx="215900" cy="215900"/>
            <a:chOff x="0" y="0"/>
            <a:chExt cx="6350000" cy="63500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164158" y="5086773"/>
            <a:ext cx="1043285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00B0B9"/>
                </a:solidFill>
                <a:latin typeface="Arial"/>
                <a:cs typeface="Arial"/>
              </a:rPr>
              <a:t>Summer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509595" y="161882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JUNE 15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509595" y="1948604"/>
            <a:ext cx="1440643" cy="5703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</a:rPr>
              <a:t>Early Bird</a:t>
            </a:r>
            <a:endParaRPr lang="en-US">
              <a:ea typeface="Calibri"/>
              <a:cs typeface="Calibri"/>
            </a:endParaRP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</a:rPr>
              <a:t>$500 Deposit</a:t>
            </a:r>
            <a:endParaRPr lang="en-US" dirty="0"/>
          </a:p>
        </p:txBody>
      </p:sp>
      <p:sp>
        <p:nvSpPr>
          <p:cNvPr id="35" name="TextBox 35"/>
          <p:cNvSpPr txBox="1"/>
          <p:nvPr/>
        </p:nvSpPr>
        <p:spPr>
          <a:xfrm>
            <a:off x="3462893" y="1624330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OCTOBER 1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3462893" y="1943947"/>
            <a:ext cx="1958803" cy="5703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>
                <a:solidFill>
                  <a:srgbClr val="000000"/>
                </a:solidFill>
                <a:latin typeface="Arial"/>
              </a:rPr>
              <a:t>Final Enrollment*</a:t>
            </a:r>
            <a:endParaRPr lang="en-US"/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</a:rPr>
              <a:t>Deadline ($500)</a:t>
            </a:r>
            <a:endParaRPr lang="en-US" dirty="0"/>
          </a:p>
        </p:txBody>
      </p:sp>
      <p:sp>
        <p:nvSpPr>
          <p:cNvPr id="37" name="TextBox 37"/>
          <p:cNvSpPr txBox="1"/>
          <p:nvPr/>
        </p:nvSpPr>
        <p:spPr>
          <a:xfrm>
            <a:off x="5555330" y="161882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NOVEMBER 1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5555330" y="194860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$1,000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7664929" y="161882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DECEMBER 1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7664929" y="194860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$1,000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9908213" y="1618827"/>
            <a:ext cx="1906911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JANUARY 15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9908213" y="1948604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Remaining balance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509595" y="4398384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JUNE 15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509595" y="4738321"/>
            <a:ext cx="1440643" cy="5720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 dirty="0">
                <a:solidFill>
                  <a:srgbClr val="000000"/>
                </a:solidFill>
                <a:latin typeface="Arial"/>
              </a:rPr>
              <a:t>Early Bird</a:t>
            </a:r>
            <a:endParaRPr lang="en-US" sz="1700" spc="16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 dirty="0">
                <a:solidFill>
                  <a:srgbClr val="000000"/>
                </a:solidFill>
                <a:latin typeface="Arial"/>
              </a:rPr>
              <a:t>$500 Deposit</a:t>
            </a:r>
            <a:endParaRPr lang="en-US" sz="1700" dirty="0"/>
          </a:p>
        </p:txBody>
      </p:sp>
      <p:sp>
        <p:nvSpPr>
          <p:cNvPr id="45" name="TextBox 45"/>
          <p:cNvSpPr txBox="1"/>
          <p:nvPr/>
        </p:nvSpPr>
        <p:spPr>
          <a:xfrm>
            <a:off x="3462893" y="4403888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OCTOBER 15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3462893" y="4733664"/>
            <a:ext cx="1775923" cy="859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 dirty="0">
                <a:solidFill>
                  <a:srgbClr val="000000"/>
                </a:solidFill>
                <a:latin typeface="Arial"/>
              </a:rPr>
              <a:t>Final Enrollment*</a:t>
            </a: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 dirty="0">
                <a:solidFill>
                  <a:srgbClr val="000000"/>
                </a:solidFill>
                <a:latin typeface="Arial"/>
              </a:rPr>
              <a:t>Deadline ($500)</a:t>
            </a:r>
            <a:endParaRPr lang="en-US" sz="1700" spc="16" dirty="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lnSpc>
                <a:spcPts val="2333"/>
              </a:lnSpc>
              <a:spcBef>
                <a:spcPct val="0"/>
              </a:spcBef>
            </a:pPr>
            <a:endParaRPr lang="en-US" sz="1650" spc="16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7" name="TextBox 47"/>
          <p:cNvSpPr txBox="1"/>
          <p:nvPr/>
        </p:nvSpPr>
        <p:spPr>
          <a:xfrm>
            <a:off x="5555330" y="4398384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NOVEMBER 15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5555330" y="4728161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$1,250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7747146" y="4398384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JANUARY 15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7747146" y="4728161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$1,250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9908212" y="4398384"/>
            <a:ext cx="1797061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MARCH 15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9908213" y="4728161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Remaining balance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1319DAB-60B8-7FAD-4996-9924B1992258}"/>
              </a:ext>
            </a:extLst>
          </p:cNvPr>
          <p:cNvSpPr txBox="1"/>
          <p:nvPr/>
        </p:nvSpPr>
        <p:spPr>
          <a:xfrm>
            <a:off x="3352800" y="2976880"/>
            <a:ext cx="222504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i="1" dirty="0">
                <a:latin typeface="Arial"/>
                <a:cs typeface="Arial"/>
              </a:rPr>
              <a:t>*No payment due for Early Bird Registrants</a:t>
            </a:r>
            <a:endParaRPr lang="en-US" sz="1400" i="1">
              <a:ea typeface="Calibri"/>
              <a:cs typeface="Calibri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C8C7798-A757-BD40-010A-DD3F433169E6}"/>
              </a:ext>
            </a:extLst>
          </p:cNvPr>
          <p:cNvSpPr txBox="1"/>
          <p:nvPr/>
        </p:nvSpPr>
        <p:spPr>
          <a:xfrm>
            <a:off x="3352800" y="5841999"/>
            <a:ext cx="2590800" cy="8002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i="1" dirty="0">
                <a:latin typeface="Arial"/>
                <a:cs typeface="Arial"/>
              </a:rPr>
              <a:t>*No payment due for Early Bird Registrants</a:t>
            </a:r>
            <a:endParaRPr lang="en-US" sz="1400" dirty="0">
              <a:latin typeface="Arial"/>
              <a:cs typeface="Arial"/>
            </a:endParaRPr>
          </a:p>
          <a:p>
            <a:pPr algn="l"/>
            <a:endParaRPr lang="en-US" dirty="0">
              <a:ea typeface="Calibri"/>
              <a:cs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8"/>
          <p:cNvGrpSpPr/>
          <p:nvPr/>
        </p:nvGrpSpPr>
        <p:grpSpPr>
          <a:xfrm>
            <a:off x="0" y="4212965"/>
            <a:ext cx="12192000" cy="2478095"/>
            <a:chOff x="0" y="0"/>
            <a:chExt cx="5751836" cy="116909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2" name="Group 2"/>
          <p:cNvGrpSpPr/>
          <p:nvPr/>
        </p:nvGrpSpPr>
        <p:grpSpPr>
          <a:xfrm>
            <a:off x="0" y="1405940"/>
            <a:ext cx="12192000" cy="2478095"/>
            <a:chOff x="0" y="0"/>
            <a:chExt cx="5751836" cy="11690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AutoShape 5"/>
          <p:cNvSpPr/>
          <p:nvPr/>
        </p:nvSpPr>
        <p:spPr>
          <a:xfrm flipV="1">
            <a:off x="1617545" y="274497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8" name="Group 8"/>
          <p:cNvGrpSpPr/>
          <p:nvPr/>
        </p:nvGrpSpPr>
        <p:grpSpPr>
          <a:xfrm>
            <a:off x="1608213" y="2636943"/>
            <a:ext cx="215900" cy="215900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4412211" y="2649643"/>
            <a:ext cx="215900" cy="215900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978863" y="2649643"/>
            <a:ext cx="215900" cy="215900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295340" y="342676"/>
            <a:ext cx="7359041" cy="5900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80"/>
              </a:lnSpc>
              <a:spcBef>
                <a:spcPct val="0"/>
              </a:spcBef>
            </a:pPr>
            <a:r>
              <a:rPr lang="en-US" sz="4050" dirty="0">
                <a:solidFill>
                  <a:srgbClr val="004B87"/>
                </a:solidFill>
                <a:latin typeface="Arial Bold"/>
              </a:rPr>
              <a:t>Payment Schedules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9908212" y="2636943"/>
            <a:ext cx="215900" cy="215900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284262" y="2337223"/>
            <a:ext cx="927767" cy="3277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 dirty="0">
                <a:solidFill>
                  <a:srgbClr val="00B0B9"/>
                </a:solidFill>
                <a:latin typeface="Arial"/>
                <a:cs typeface="Arial"/>
              </a:rPr>
              <a:t>Spring</a:t>
            </a:r>
          </a:p>
        </p:txBody>
      </p:sp>
      <p:sp>
        <p:nvSpPr>
          <p:cNvPr id="21" name="AutoShape 21"/>
          <p:cNvSpPr/>
          <p:nvPr/>
        </p:nvSpPr>
        <p:spPr>
          <a:xfrm flipV="1">
            <a:off x="1648025" y="555929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24" name="Group 24"/>
          <p:cNvGrpSpPr/>
          <p:nvPr/>
        </p:nvGrpSpPr>
        <p:grpSpPr>
          <a:xfrm>
            <a:off x="1636968" y="5455480"/>
            <a:ext cx="215900" cy="215900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4369079" y="5453803"/>
            <a:ext cx="215900" cy="215900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7000549" y="5453803"/>
            <a:ext cx="215900" cy="215900"/>
            <a:chOff x="0" y="0"/>
            <a:chExt cx="6350000" cy="63500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9908212" y="5441103"/>
            <a:ext cx="215900" cy="215900"/>
            <a:chOff x="0" y="0"/>
            <a:chExt cx="6350000" cy="63500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288849" y="5114482"/>
            <a:ext cx="1043285" cy="337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 dirty="0">
                <a:solidFill>
                  <a:srgbClr val="00B0B9"/>
                </a:solidFill>
                <a:latin typeface="Arial"/>
                <a:cs typeface="Arial"/>
              </a:rPr>
              <a:t>Summer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608214" y="1624330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OCTOBER 1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608214" y="1943947"/>
            <a:ext cx="1958803" cy="5703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</a:rPr>
              <a:t>Final Enrollment</a:t>
            </a:r>
            <a:endParaRPr lang="en-US" dirty="0"/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</a:rPr>
              <a:t>Deadline ($500)</a:t>
            </a:r>
            <a:endParaRPr lang="en-US" dirty="0"/>
          </a:p>
        </p:txBody>
      </p:sp>
      <p:sp>
        <p:nvSpPr>
          <p:cNvPr id="37" name="TextBox 37"/>
          <p:cNvSpPr txBox="1"/>
          <p:nvPr/>
        </p:nvSpPr>
        <p:spPr>
          <a:xfrm>
            <a:off x="4390764" y="161882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NOVEMBER 1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4390764" y="194860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$1,000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7061080" y="161882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DECEMBER 1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7061080" y="194860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$1,000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9908213" y="1618827"/>
            <a:ext cx="1906911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JANUARY 15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9908213" y="1948604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Remaining balance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636969" y="4418265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OCTOBER 15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636969" y="4748041"/>
            <a:ext cx="1775923" cy="5657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 dirty="0">
                <a:solidFill>
                  <a:srgbClr val="000000"/>
                </a:solidFill>
                <a:latin typeface="Arial"/>
              </a:rPr>
              <a:t>Final Enrollment</a:t>
            </a: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 dirty="0">
                <a:solidFill>
                  <a:srgbClr val="000000"/>
                </a:solidFill>
                <a:latin typeface="Arial"/>
              </a:rPr>
              <a:t>Deadline ($500)</a:t>
            </a:r>
            <a:endParaRPr lang="en-US" sz="1700" spc="16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7" name="TextBox 47"/>
          <p:cNvSpPr txBox="1"/>
          <p:nvPr/>
        </p:nvSpPr>
        <p:spPr>
          <a:xfrm>
            <a:off x="4347632" y="4398384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NOVEMBER 15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4347632" y="4728161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$1,250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7057033" y="4398384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JANUARY 15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7057033" y="4728161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$1,250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9908212" y="4398384"/>
            <a:ext cx="1797061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MARCH 15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9908213" y="4728161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Remaining balance</a:t>
            </a:r>
          </a:p>
        </p:txBody>
      </p:sp>
    </p:spTree>
    <p:extLst>
      <p:ext uri="{BB962C8B-B14F-4D97-AF65-F5344CB8AC3E}">
        <p14:creationId xmlns:p14="http://schemas.microsoft.com/office/powerpoint/2010/main" val="202801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8"/>
          <p:cNvGrpSpPr/>
          <p:nvPr/>
        </p:nvGrpSpPr>
        <p:grpSpPr>
          <a:xfrm>
            <a:off x="0" y="4212965"/>
            <a:ext cx="12192000" cy="2478095"/>
            <a:chOff x="0" y="0"/>
            <a:chExt cx="5751836" cy="116909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2" name="Group 2"/>
          <p:cNvGrpSpPr/>
          <p:nvPr/>
        </p:nvGrpSpPr>
        <p:grpSpPr>
          <a:xfrm>
            <a:off x="0" y="1405940"/>
            <a:ext cx="12192000" cy="2478095"/>
            <a:chOff x="0" y="0"/>
            <a:chExt cx="5751836" cy="11690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AutoShape 5"/>
          <p:cNvSpPr/>
          <p:nvPr/>
        </p:nvSpPr>
        <p:spPr>
          <a:xfrm flipV="1">
            <a:off x="1617545" y="274497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6" name="Group 6"/>
          <p:cNvGrpSpPr/>
          <p:nvPr/>
        </p:nvGrpSpPr>
        <p:grpSpPr>
          <a:xfrm>
            <a:off x="1509595" y="2643293"/>
            <a:ext cx="215900" cy="215900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462892" y="2636943"/>
            <a:ext cx="215900" cy="215900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5576777" y="2649643"/>
            <a:ext cx="215900" cy="215900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582712" y="2649643"/>
            <a:ext cx="215900" cy="215900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295340" y="342676"/>
            <a:ext cx="7359041" cy="5900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80"/>
              </a:lnSpc>
              <a:spcBef>
                <a:spcPct val="0"/>
              </a:spcBef>
            </a:pPr>
            <a:r>
              <a:rPr lang="en-US" sz="4050" dirty="0">
                <a:solidFill>
                  <a:srgbClr val="004B87"/>
                </a:solidFill>
                <a:latin typeface="Arial Bold"/>
              </a:rPr>
              <a:t>Payment Schedules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9908212" y="2636943"/>
            <a:ext cx="215900" cy="215900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82739" y="2345788"/>
            <a:ext cx="1170553" cy="3370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00B0B9"/>
                </a:solidFill>
                <a:latin typeface="Arial"/>
                <a:cs typeface="Arial"/>
              </a:rPr>
              <a:t>Primavera</a:t>
            </a:r>
          </a:p>
        </p:txBody>
      </p:sp>
      <p:sp>
        <p:nvSpPr>
          <p:cNvPr id="21" name="AutoShape 21"/>
          <p:cNvSpPr/>
          <p:nvPr/>
        </p:nvSpPr>
        <p:spPr>
          <a:xfrm flipV="1">
            <a:off x="1648025" y="555929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22" name="Group 22"/>
          <p:cNvGrpSpPr/>
          <p:nvPr/>
        </p:nvGrpSpPr>
        <p:grpSpPr>
          <a:xfrm>
            <a:off x="1509595" y="5447453"/>
            <a:ext cx="215900" cy="215900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3462892" y="5441103"/>
            <a:ext cx="215900" cy="215900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5576777" y="5453803"/>
            <a:ext cx="215900" cy="215900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7690662" y="5453803"/>
            <a:ext cx="215900" cy="215900"/>
            <a:chOff x="0" y="0"/>
            <a:chExt cx="6350000" cy="63500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9908212" y="5441103"/>
            <a:ext cx="215900" cy="215900"/>
            <a:chOff x="0" y="0"/>
            <a:chExt cx="6350000" cy="63500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164158" y="5086773"/>
            <a:ext cx="1043285" cy="337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00B0B9"/>
                </a:solidFill>
                <a:latin typeface="Arial"/>
                <a:cs typeface="Arial"/>
              </a:rPr>
              <a:t>Verano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509595" y="1618827"/>
            <a:ext cx="2243283" cy="314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spc="119" dirty="0">
                <a:solidFill>
                  <a:srgbClr val="004B87"/>
                </a:solidFill>
                <a:latin typeface="Arial Bold"/>
              </a:rPr>
              <a:t>JUNIO 15</a:t>
            </a:r>
            <a:endParaRPr lang="en-US" dirty="0"/>
          </a:p>
        </p:txBody>
      </p:sp>
      <p:sp>
        <p:nvSpPr>
          <p:cNvPr id="34" name="TextBox 34"/>
          <p:cNvSpPr txBox="1"/>
          <p:nvPr/>
        </p:nvSpPr>
        <p:spPr>
          <a:xfrm>
            <a:off x="1509595" y="1948604"/>
            <a:ext cx="1440643" cy="5703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</a:rPr>
              <a:t>Early Bird</a:t>
            </a:r>
            <a:endParaRPr lang="en-US" dirty="0"/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</a:rPr>
              <a:t>$500 Deposit</a:t>
            </a:r>
            <a:endParaRPr lang="en-US" dirty="0"/>
          </a:p>
        </p:txBody>
      </p:sp>
      <p:sp>
        <p:nvSpPr>
          <p:cNvPr id="35" name="TextBox 35"/>
          <p:cNvSpPr txBox="1"/>
          <p:nvPr/>
        </p:nvSpPr>
        <p:spPr>
          <a:xfrm>
            <a:off x="3462893" y="1624330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spc="119" dirty="0">
                <a:solidFill>
                  <a:srgbClr val="004B87"/>
                </a:solidFill>
                <a:latin typeface="Arial Bold"/>
              </a:rPr>
              <a:t>OCTUBRE1</a:t>
            </a:r>
            <a:endParaRPr lang="en-US" sz="1999" spc="119" dirty="0">
              <a:solidFill>
                <a:srgbClr val="004B87"/>
              </a:solidFill>
              <a:latin typeface="Arial Bold"/>
            </a:endParaRPr>
          </a:p>
        </p:txBody>
      </p:sp>
      <p:sp>
        <p:nvSpPr>
          <p:cNvPr id="36" name="TextBox 36"/>
          <p:cNvSpPr txBox="1"/>
          <p:nvPr/>
        </p:nvSpPr>
        <p:spPr>
          <a:xfrm>
            <a:off x="3462893" y="1943947"/>
            <a:ext cx="1958803" cy="5703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</a:rPr>
              <a:t>Final Enrollment*</a:t>
            </a:r>
            <a:endParaRPr lang="en-US" dirty="0"/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</a:rPr>
              <a:t>Deadline ($500)</a:t>
            </a:r>
            <a:endParaRPr lang="en-US" dirty="0"/>
          </a:p>
        </p:txBody>
      </p:sp>
      <p:sp>
        <p:nvSpPr>
          <p:cNvPr id="37" name="TextBox 37"/>
          <p:cNvSpPr txBox="1"/>
          <p:nvPr/>
        </p:nvSpPr>
        <p:spPr>
          <a:xfrm>
            <a:off x="5555330" y="161882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spc="119" dirty="0">
                <a:solidFill>
                  <a:srgbClr val="004B87"/>
                </a:solidFill>
                <a:latin typeface="Arial Bold"/>
              </a:rPr>
              <a:t>NOVIEMBRE1</a:t>
            </a:r>
            <a:endParaRPr lang="en-US" sz="1999" spc="119" dirty="0">
              <a:solidFill>
                <a:srgbClr val="004B87"/>
              </a:solidFill>
              <a:latin typeface="Arial Bold"/>
            </a:endParaRPr>
          </a:p>
        </p:txBody>
      </p:sp>
      <p:sp>
        <p:nvSpPr>
          <p:cNvPr id="38" name="TextBox 38"/>
          <p:cNvSpPr txBox="1"/>
          <p:nvPr/>
        </p:nvSpPr>
        <p:spPr>
          <a:xfrm>
            <a:off x="5555330" y="194860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$1,000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7664929" y="1618827"/>
            <a:ext cx="2243283" cy="314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spc="119" dirty="0">
                <a:solidFill>
                  <a:srgbClr val="004B87"/>
                </a:solidFill>
                <a:latin typeface="Arial Bold"/>
              </a:rPr>
              <a:t>DICIEMBRE 1</a:t>
            </a:r>
            <a:endParaRPr lang="en-US" dirty="0"/>
          </a:p>
        </p:txBody>
      </p:sp>
      <p:sp>
        <p:nvSpPr>
          <p:cNvPr id="40" name="TextBox 40"/>
          <p:cNvSpPr txBox="1"/>
          <p:nvPr/>
        </p:nvSpPr>
        <p:spPr>
          <a:xfrm>
            <a:off x="7664929" y="194860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$1,000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9908213" y="1618827"/>
            <a:ext cx="1906911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spc="119" dirty="0">
                <a:solidFill>
                  <a:srgbClr val="004B87"/>
                </a:solidFill>
                <a:latin typeface="Arial Bold"/>
              </a:rPr>
              <a:t>ENERO 15</a:t>
            </a:r>
            <a:endParaRPr lang="en-US" sz="1999" spc="119" dirty="0">
              <a:solidFill>
                <a:srgbClr val="004B87"/>
              </a:solidFill>
              <a:latin typeface="Arial Bold"/>
            </a:endParaRPr>
          </a:p>
        </p:txBody>
      </p:sp>
      <p:sp>
        <p:nvSpPr>
          <p:cNvPr id="42" name="TextBox 42"/>
          <p:cNvSpPr txBox="1"/>
          <p:nvPr/>
        </p:nvSpPr>
        <p:spPr>
          <a:xfrm>
            <a:off x="9908213" y="1948604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Remaining balance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509595" y="4398384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spc="119" dirty="0">
                <a:solidFill>
                  <a:srgbClr val="004B87"/>
                </a:solidFill>
                <a:latin typeface="Arial Bold"/>
              </a:rPr>
              <a:t>JUNIO 15</a:t>
            </a:r>
            <a:endParaRPr lang="en-US" sz="1999" spc="119" dirty="0">
              <a:solidFill>
                <a:srgbClr val="004B87"/>
              </a:solidFill>
              <a:latin typeface="Arial Bold"/>
            </a:endParaRPr>
          </a:p>
        </p:txBody>
      </p:sp>
      <p:sp>
        <p:nvSpPr>
          <p:cNvPr id="44" name="TextBox 44"/>
          <p:cNvSpPr txBox="1"/>
          <p:nvPr/>
        </p:nvSpPr>
        <p:spPr>
          <a:xfrm>
            <a:off x="1509595" y="4738321"/>
            <a:ext cx="1440643" cy="5720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 dirty="0">
                <a:solidFill>
                  <a:srgbClr val="000000"/>
                </a:solidFill>
                <a:latin typeface="Arial"/>
              </a:rPr>
              <a:t>Early Bird</a:t>
            </a: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 dirty="0">
                <a:solidFill>
                  <a:srgbClr val="000000"/>
                </a:solidFill>
                <a:latin typeface="Arial"/>
              </a:rPr>
              <a:t>$500 Deposit</a:t>
            </a:r>
            <a:endParaRPr lang="en-US" sz="1700" dirty="0"/>
          </a:p>
        </p:txBody>
      </p:sp>
      <p:sp>
        <p:nvSpPr>
          <p:cNvPr id="45" name="TextBox 45"/>
          <p:cNvSpPr txBox="1"/>
          <p:nvPr/>
        </p:nvSpPr>
        <p:spPr>
          <a:xfrm>
            <a:off x="3462893" y="4403888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spc="119" dirty="0">
                <a:solidFill>
                  <a:srgbClr val="004B87"/>
                </a:solidFill>
                <a:latin typeface="Arial Bold"/>
              </a:rPr>
              <a:t>OCTUBRE 15</a:t>
            </a:r>
            <a:endParaRPr lang="en-US" sz="1999" spc="119" dirty="0">
              <a:solidFill>
                <a:srgbClr val="004B87"/>
              </a:solidFill>
              <a:latin typeface="Arial Bold"/>
            </a:endParaRPr>
          </a:p>
        </p:txBody>
      </p:sp>
      <p:sp>
        <p:nvSpPr>
          <p:cNvPr id="46" name="TextBox 46"/>
          <p:cNvSpPr txBox="1"/>
          <p:nvPr/>
        </p:nvSpPr>
        <p:spPr>
          <a:xfrm>
            <a:off x="3462893" y="4733664"/>
            <a:ext cx="1775923" cy="859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 dirty="0">
                <a:solidFill>
                  <a:srgbClr val="000000"/>
                </a:solidFill>
                <a:latin typeface="Arial"/>
              </a:rPr>
              <a:t>Final Enrollment*</a:t>
            </a: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 dirty="0">
                <a:solidFill>
                  <a:srgbClr val="000000"/>
                </a:solidFill>
                <a:latin typeface="Arial"/>
              </a:rPr>
              <a:t>Deadline ($500)</a:t>
            </a:r>
            <a:endParaRPr lang="en-US" sz="1700" spc="16" dirty="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lnSpc>
                <a:spcPts val="2333"/>
              </a:lnSpc>
              <a:spcBef>
                <a:spcPct val="0"/>
              </a:spcBef>
            </a:pPr>
            <a:endParaRPr lang="en-US" sz="1650" spc="16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7" name="TextBox 47"/>
          <p:cNvSpPr txBox="1"/>
          <p:nvPr/>
        </p:nvSpPr>
        <p:spPr>
          <a:xfrm>
            <a:off x="5555330" y="4398384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spc="119" dirty="0">
                <a:solidFill>
                  <a:srgbClr val="004B87"/>
                </a:solidFill>
                <a:latin typeface="Arial Bold"/>
              </a:rPr>
              <a:t>NOVIEMBRE 15</a:t>
            </a:r>
            <a:endParaRPr lang="en-US" sz="1999" spc="119" dirty="0">
              <a:solidFill>
                <a:srgbClr val="004B87"/>
              </a:solidFill>
              <a:latin typeface="Arial Bold"/>
            </a:endParaRPr>
          </a:p>
        </p:txBody>
      </p:sp>
      <p:sp>
        <p:nvSpPr>
          <p:cNvPr id="48" name="TextBox 48"/>
          <p:cNvSpPr txBox="1"/>
          <p:nvPr/>
        </p:nvSpPr>
        <p:spPr>
          <a:xfrm>
            <a:off x="5555330" y="4728161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$1,250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7747146" y="4398384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spc="119" dirty="0">
                <a:solidFill>
                  <a:srgbClr val="004B87"/>
                </a:solidFill>
                <a:latin typeface="Arial Bold"/>
              </a:rPr>
              <a:t>ENERO 15</a:t>
            </a:r>
            <a:endParaRPr lang="en-US" sz="1999" spc="119" dirty="0">
              <a:solidFill>
                <a:srgbClr val="004B87"/>
              </a:solidFill>
              <a:latin typeface="Arial Bold"/>
            </a:endParaRPr>
          </a:p>
        </p:txBody>
      </p:sp>
      <p:sp>
        <p:nvSpPr>
          <p:cNvPr id="50" name="TextBox 50"/>
          <p:cNvSpPr txBox="1"/>
          <p:nvPr/>
        </p:nvSpPr>
        <p:spPr>
          <a:xfrm>
            <a:off x="7747146" y="4728161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$1,250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9908212" y="4398384"/>
            <a:ext cx="1797061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spc="119" dirty="0">
                <a:solidFill>
                  <a:srgbClr val="004B87"/>
                </a:solidFill>
                <a:latin typeface="Arial Bold"/>
              </a:rPr>
              <a:t>MARZO 15</a:t>
            </a:r>
            <a:endParaRPr lang="en-US" sz="1999" spc="119" dirty="0">
              <a:solidFill>
                <a:srgbClr val="004B87"/>
              </a:solidFill>
              <a:latin typeface="Arial Bold"/>
            </a:endParaRPr>
          </a:p>
        </p:txBody>
      </p:sp>
      <p:sp>
        <p:nvSpPr>
          <p:cNvPr id="52" name="TextBox 52"/>
          <p:cNvSpPr txBox="1"/>
          <p:nvPr/>
        </p:nvSpPr>
        <p:spPr>
          <a:xfrm>
            <a:off x="9908213" y="4728161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 dirty="0">
                <a:solidFill>
                  <a:srgbClr val="000000"/>
                </a:solidFill>
                <a:latin typeface="Arial"/>
              </a:rPr>
              <a:t>Remaining balance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1319DAB-60B8-7FAD-4996-9924B1992258}"/>
              </a:ext>
            </a:extLst>
          </p:cNvPr>
          <p:cNvSpPr txBox="1"/>
          <p:nvPr/>
        </p:nvSpPr>
        <p:spPr>
          <a:xfrm>
            <a:off x="3352800" y="2976880"/>
            <a:ext cx="222504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i="1" dirty="0">
                <a:latin typeface="Arial"/>
                <a:cs typeface="Arial"/>
              </a:rPr>
              <a:t>*No payment due for Early Bird Registrants</a:t>
            </a:r>
            <a:endParaRPr lang="en-US" sz="1400" i="1">
              <a:ea typeface="Calibri"/>
              <a:cs typeface="Calibri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C8C7798-A757-BD40-010A-DD3F433169E6}"/>
              </a:ext>
            </a:extLst>
          </p:cNvPr>
          <p:cNvSpPr txBox="1"/>
          <p:nvPr/>
        </p:nvSpPr>
        <p:spPr>
          <a:xfrm>
            <a:off x="3352800" y="5841999"/>
            <a:ext cx="2590800" cy="8002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i="1" dirty="0">
                <a:latin typeface="Arial"/>
                <a:cs typeface="Arial"/>
              </a:rPr>
              <a:t>*No payment due for Early Bird Registrants</a:t>
            </a:r>
            <a:endParaRPr lang="en-US" sz="1400" dirty="0">
              <a:latin typeface="Arial"/>
              <a:cs typeface="Arial"/>
            </a:endParaRPr>
          </a:p>
          <a:p>
            <a:pPr algn="l"/>
            <a:endParaRPr lang="en-US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247652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60" y="1233220"/>
            <a:ext cx="12192000" cy="2478095"/>
            <a:chOff x="0" y="0"/>
            <a:chExt cx="5751836" cy="11690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AutoShape 5"/>
          <p:cNvSpPr/>
          <p:nvPr/>
        </p:nvSpPr>
        <p:spPr>
          <a:xfrm flipV="1">
            <a:off x="1617545" y="257225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6" name="Group 6"/>
          <p:cNvGrpSpPr/>
          <p:nvPr/>
        </p:nvGrpSpPr>
        <p:grpSpPr>
          <a:xfrm>
            <a:off x="1509595" y="2470573"/>
            <a:ext cx="215900" cy="215900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462892" y="2464223"/>
            <a:ext cx="215900" cy="215900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5576777" y="2476923"/>
            <a:ext cx="215900" cy="215900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582712" y="2476923"/>
            <a:ext cx="215900" cy="215900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908212" y="2464223"/>
            <a:ext cx="215900" cy="215900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0160" y="4172325"/>
            <a:ext cx="12192000" cy="2478095"/>
            <a:chOff x="0" y="0"/>
            <a:chExt cx="5751836" cy="116909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19" name="AutoShape 19"/>
          <p:cNvSpPr/>
          <p:nvPr/>
        </p:nvSpPr>
        <p:spPr>
          <a:xfrm flipV="1">
            <a:off x="1617545" y="551865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20" name="Group 20"/>
          <p:cNvGrpSpPr/>
          <p:nvPr/>
        </p:nvGrpSpPr>
        <p:grpSpPr>
          <a:xfrm>
            <a:off x="1509595" y="5416973"/>
            <a:ext cx="215900" cy="215900"/>
            <a:chOff x="0" y="0"/>
            <a:chExt cx="6350000" cy="63500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3462892" y="5410623"/>
            <a:ext cx="215900" cy="215900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5576777" y="5423323"/>
            <a:ext cx="215900" cy="215900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7722412" y="5423323"/>
            <a:ext cx="215900" cy="215900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9908212" y="5410623"/>
            <a:ext cx="215900" cy="215900"/>
            <a:chOff x="0" y="0"/>
            <a:chExt cx="6350000" cy="63500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857802" y="2404297"/>
            <a:ext cx="455930" cy="323215"/>
            <a:chOff x="0" y="0"/>
            <a:chExt cx="812800" cy="576205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107950"/>
              <a:ext cx="711200" cy="2650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3844318" y="2416916"/>
            <a:ext cx="455930" cy="323215"/>
            <a:chOff x="163013" y="0"/>
            <a:chExt cx="812800" cy="576205"/>
          </a:xfrm>
        </p:grpSpPr>
        <p:sp>
          <p:nvSpPr>
            <p:cNvPr id="34" name="Freeform 34"/>
            <p:cNvSpPr/>
            <p:nvPr/>
          </p:nvSpPr>
          <p:spPr>
            <a:xfrm>
              <a:off x="163013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199238" y="107950"/>
              <a:ext cx="711200" cy="2650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6581634" y="2423266"/>
            <a:ext cx="455930" cy="323215"/>
            <a:chOff x="0" y="0"/>
            <a:chExt cx="812800" cy="576205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0" y="107950"/>
              <a:ext cx="711200" cy="2650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1857802" y="5363316"/>
            <a:ext cx="455930" cy="323215"/>
            <a:chOff x="0" y="0"/>
            <a:chExt cx="812800" cy="576205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0" y="107950"/>
              <a:ext cx="711200" cy="2650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3840718" y="5350697"/>
            <a:ext cx="455930" cy="323215"/>
            <a:chOff x="0" y="0"/>
            <a:chExt cx="812800" cy="576205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0" y="107950"/>
              <a:ext cx="711200" cy="2650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6721334" y="5350697"/>
            <a:ext cx="455930" cy="323215"/>
            <a:chOff x="0" y="0"/>
            <a:chExt cx="812800" cy="576205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7" name="TextBox 47"/>
            <p:cNvSpPr txBox="1"/>
            <p:nvPr/>
          </p:nvSpPr>
          <p:spPr>
            <a:xfrm>
              <a:off x="0" y="107950"/>
              <a:ext cx="711200" cy="2650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48" name="TextBox 48"/>
          <p:cNvSpPr txBox="1"/>
          <p:nvPr/>
        </p:nvSpPr>
        <p:spPr>
          <a:xfrm>
            <a:off x="685800" y="368206"/>
            <a:ext cx="10820400" cy="5900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80"/>
              </a:lnSpc>
              <a:spcBef>
                <a:spcPct val="0"/>
              </a:spcBef>
            </a:pPr>
            <a:r>
              <a:rPr lang="en-US" sz="4050" b="1" dirty="0">
                <a:solidFill>
                  <a:srgbClr val="000000"/>
                </a:solidFill>
                <a:latin typeface="Arial Bold"/>
              </a:rPr>
              <a:t>Cancellation</a:t>
            </a:r>
            <a:r>
              <a:rPr lang="en-US" sz="4050" dirty="0">
                <a:solidFill>
                  <a:srgbClr val="000000"/>
                </a:solidFill>
                <a:latin typeface="Arial Bold"/>
              </a:rPr>
              <a:t> </a:t>
            </a:r>
            <a:r>
              <a:rPr lang="en-US" sz="4050" dirty="0">
                <a:latin typeface="Arial Bold"/>
              </a:rPr>
              <a:t>Schedules</a:t>
            </a:r>
            <a:endParaRPr lang="en-US" sz="4050" dirty="0">
              <a:latin typeface="Arial Bold"/>
              <a:cs typeface="Arial Bold"/>
            </a:endParaRPr>
          </a:p>
        </p:txBody>
      </p:sp>
      <p:sp>
        <p:nvSpPr>
          <p:cNvPr id="49" name="TextBox 49"/>
          <p:cNvSpPr txBox="1"/>
          <p:nvPr/>
        </p:nvSpPr>
        <p:spPr>
          <a:xfrm>
            <a:off x="284262" y="2282795"/>
            <a:ext cx="925541" cy="3350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 dirty="0">
                <a:solidFill>
                  <a:srgbClr val="00B0B9"/>
                </a:solidFill>
                <a:latin typeface="Arial"/>
                <a:cs typeface="Arial"/>
              </a:rPr>
              <a:t>Spring</a:t>
            </a:r>
            <a:endParaRPr lang="en-US" b="1"/>
          </a:p>
        </p:txBody>
      </p:sp>
      <p:sp>
        <p:nvSpPr>
          <p:cNvPr id="50" name="TextBox 50"/>
          <p:cNvSpPr txBox="1"/>
          <p:nvPr/>
        </p:nvSpPr>
        <p:spPr>
          <a:xfrm>
            <a:off x="164158" y="5086773"/>
            <a:ext cx="1043285" cy="335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 dirty="0">
                <a:solidFill>
                  <a:srgbClr val="00B0B9"/>
                </a:solidFill>
                <a:latin typeface="Arial"/>
                <a:cs typeface="Arial"/>
              </a:rPr>
              <a:t>Summer</a:t>
            </a:r>
            <a:endParaRPr lang="en-US" sz="2000" b="1" dirty="0">
              <a:solidFill>
                <a:srgbClr val="00B0B9"/>
              </a:solidFill>
            </a:endParaRPr>
          </a:p>
        </p:txBody>
      </p:sp>
      <p:sp>
        <p:nvSpPr>
          <p:cNvPr id="61" name="TextBox 61"/>
          <p:cNvSpPr txBox="1"/>
          <p:nvPr/>
        </p:nvSpPr>
        <p:spPr>
          <a:xfrm>
            <a:off x="1816112" y="1847254"/>
            <a:ext cx="2024835" cy="5643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</a:rPr>
              <a:t>Nonrefundable $100</a:t>
            </a: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  <a:cs typeface="Arial"/>
              </a:rPr>
              <a:t>Upon Enrollment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3970893" y="153754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 dirty="0">
                <a:solidFill>
                  <a:srgbClr val="000000"/>
                </a:solidFill>
                <a:latin typeface="Arial Bold"/>
              </a:rPr>
              <a:t>OCTOBER 2</a:t>
            </a:r>
            <a:endParaRPr lang="en-US" sz="1950" b="1" spc="119" dirty="0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63" name="TextBox 63"/>
          <p:cNvSpPr txBox="1"/>
          <p:nvPr/>
        </p:nvSpPr>
        <p:spPr>
          <a:xfrm>
            <a:off x="3981053" y="186732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$250 Admin Fee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6543248" y="1542203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 dirty="0">
                <a:solidFill>
                  <a:srgbClr val="000000"/>
                </a:solidFill>
                <a:latin typeface="Arial Bold"/>
              </a:rPr>
              <a:t>NOVEMBER 15</a:t>
            </a:r>
            <a:endParaRPr lang="en-US" sz="1950" b="1" spc="119" dirty="0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65" name="TextBox 65"/>
          <p:cNvSpPr txBox="1"/>
          <p:nvPr/>
        </p:nvSpPr>
        <p:spPr>
          <a:xfrm>
            <a:off x="6543248" y="1851660"/>
            <a:ext cx="2243283" cy="564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$500 admin fee PLUS incurred expenses</a:t>
            </a:r>
          </a:p>
        </p:txBody>
      </p:sp>
      <p:sp>
        <p:nvSpPr>
          <p:cNvPr id="66" name="TextBox 66"/>
          <p:cNvSpPr txBox="1"/>
          <p:nvPr/>
        </p:nvSpPr>
        <p:spPr>
          <a:xfrm>
            <a:off x="9904402" y="1532043"/>
            <a:ext cx="1798961" cy="641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 dirty="0">
                <a:solidFill>
                  <a:srgbClr val="000000"/>
                </a:solidFill>
                <a:latin typeface="Arial Bold"/>
              </a:rPr>
              <a:t>30 DAYS PRIOR</a:t>
            </a:r>
            <a:endParaRPr lang="en-US" sz="1950" b="1" spc="119" dirty="0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67" name="TextBox 67"/>
          <p:cNvSpPr txBox="1"/>
          <p:nvPr/>
        </p:nvSpPr>
        <p:spPr>
          <a:xfrm>
            <a:off x="9904403" y="2145454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No refund</a:t>
            </a:r>
          </a:p>
        </p:txBody>
      </p:sp>
      <p:sp>
        <p:nvSpPr>
          <p:cNvPr id="79" name="TextBox 79"/>
          <p:cNvSpPr txBox="1"/>
          <p:nvPr/>
        </p:nvSpPr>
        <p:spPr>
          <a:xfrm>
            <a:off x="1783915" y="4784514"/>
            <a:ext cx="2024835" cy="5643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</a:rPr>
              <a:t>Nonrefundable $100</a:t>
            </a: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  <a:cs typeface="Arial"/>
              </a:rPr>
              <a:t>Upon Enrollment</a:t>
            </a:r>
          </a:p>
        </p:txBody>
      </p:sp>
      <p:sp>
        <p:nvSpPr>
          <p:cNvPr id="80" name="TextBox 80"/>
          <p:cNvSpPr txBox="1"/>
          <p:nvPr/>
        </p:nvSpPr>
        <p:spPr>
          <a:xfrm>
            <a:off x="3979148" y="443695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 dirty="0">
                <a:solidFill>
                  <a:srgbClr val="000000"/>
                </a:solidFill>
                <a:latin typeface="Arial Bold"/>
              </a:rPr>
              <a:t>OCTOBER 16</a:t>
            </a:r>
            <a:endParaRPr lang="en-US" sz="1950" b="1" spc="119" dirty="0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81" name="TextBox 81"/>
          <p:cNvSpPr txBox="1"/>
          <p:nvPr/>
        </p:nvSpPr>
        <p:spPr>
          <a:xfrm>
            <a:off x="3979148" y="474133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$250 Admin Fee</a:t>
            </a:r>
          </a:p>
        </p:txBody>
      </p:sp>
      <p:sp>
        <p:nvSpPr>
          <p:cNvPr id="82" name="TextBox 82"/>
          <p:cNvSpPr txBox="1"/>
          <p:nvPr/>
        </p:nvSpPr>
        <p:spPr>
          <a:xfrm>
            <a:off x="6682948" y="4432805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 dirty="0">
                <a:solidFill>
                  <a:srgbClr val="000000"/>
                </a:solidFill>
                <a:latin typeface="Arial Bold"/>
              </a:rPr>
              <a:t>DECEMBER 1</a:t>
            </a:r>
            <a:endParaRPr lang="en-US" sz="1950" b="1" spc="119" dirty="0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83" name="TextBox 83"/>
          <p:cNvSpPr txBox="1"/>
          <p:nvPr/>
        </p:nvSpPr>
        <p:spPr>
          <a:xfrm>
            <a:off x="6682948" y="4767662"/>
            <a:ext cx="2243283" cy="564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$500 admin fee PLUS incurred expenses</a:t>
            </a:r>
          </a:p>
        </p:txBody>
      </p:sp>
      <p:sp>
        <p:nvSpPr>
          <p:cNvPr id="84" name="TextBox 84"/>
          <p:cNvSpPr txBox="1"/>
          <p:nvPr/>
        </p:nvSpPr>
        <p:spPr>
          <a:xfrm>
            <a:off x="9884082" y="4360333"/>
            <a:ext cx="1798961" cy="641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 dirty="0">
                <a:solidFill>
                  <a:srgbClr val="000000"/>
                </a:solidFill>
                <a:latin typeface="Arial Bold"/>
              </a:rPr>
              <a:t>30 DAYS PRIOR</a:t>
            </a:r>
            <a:endParaRPr lang="en-US" sz="1950" b="1" spc="119" dirty="0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85" name="TextBox 85"/>
          <p:cNvSpPr txBox="1"/>
          <p:nvPr/>
        </p:nvSpPr>
        <p:spPr>
          <a:xfrm>
            <a:off x="9884083" y="5039784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No refund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648789" y="-19104"/>
            <a:ext cx="1543211" cy="6877104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>
            <a:off x="10648789" y="0"/>
            <a:ext cx="1543211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344398"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4" name="Group 4"/>
          <p:cNvGrpSpPr/>
          <p:nvPr/>
        </p:nvGrpSpPr>
        <p:grpSpPr>
          <a:xfrm>
            <a:off x="685800" y="1435100"/>
            <a:ext cx="5182371" cy="4737100"/>
            <a:chOff x="0" y="0"/>
            <a:chExt cx="2047356" cy="187144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047356" cy="1871447"/>
            </a:xfrm>
            <a:custGeom>
              <a:avLst/>
              <a:gdLst/>
              <a:ahLst/>
              <a:cxnLst/>
              <a:rect l="l" t="t" r="r" b="b"/>
              <a:pathLst>
                <a:path w="2047356" h="1871447">
                  <a:moveTo>
                    <a:pt x="0" y="0"/>
                  </a:moveTo>
                  <a:lnTo>
                    <a:pt x="2047356" y="0"/>
                  </a:lnTo>
                  <a:lnTo>
                    <a:pt x="2047356" y="1871447"/>
                  </a:lnTo>
                  <a:lnTo>
                    <a:pt x="0" y="1871447"/>
                  </a:ln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95250"/>
              <a:ext cx="2047356" cy="196669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7" name="Freeform 7"/>
          <p:cNvSpPr/>
          <p:nvPr/>
        </p:nvSpPr>
        <p:spPr>
          <a:xfrm>
            <a:off x="10810447" y="313732"/>
            <a:ext cx="1219895" cy="372068"/>
          </a:xfrm>
          <a:custGeom>
            <a:avLst/>
            <a:gdLst/>
            <a:ahLst/>
            <a:cxnLst/>
            <a:rect l="l" t="t" r="r" b="b"/>
            <a:pathLst>
              <a:path w="1829843" h="558102">
                <a:moveTo>
                  <a:pt x="0" y="0"/>
                </a:moveTo>
                <a:lnTo>
                  <a:pt x="1829844" y="0"/>
                </a:lnTo>
                <a:lnTo>
                  <a:pt x="1829844" y="558102"/>
                </a:lnTo>
                <a:lnTo>
                  <a:pt x="0" y="5581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TextBox 8"/>
          <p:cNvSpPr txBox="1"/>
          <p:nvPr/>
        </p:nvSpPr>
        <p:spPr>
          <a:xfrm>
            <a:off x="6096000" y="2780749"/>
            <a:ext cx="3725992" cy="2852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00"/>
              </a:lnSpc>
            </a:pPr>
            <a:r>
              <a:rPr lang="en-US" sz="3800" spc="37" dirty="0">
                <a:solidFill>
                  <a:srgbClr val="000000"/>
                </a:solidFill>
                <a:latin typeface="Arial"/>
              </a:rPr>
              <a:t>Scan here to follow along during the presentation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85800" y="596900"/>
            <a:ext cx="5182371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40"/>
              </a:lnSpc>
            </a:pPr>
            <a:r>
              <a:rPr lang="en-US" sz="4534" spc="431">
                <a:solidFill>
                  <a:srgbClr val="000000"/>
                </a:solidFill>
                <a:latin typeface="Arial Bold"/>
              </a:rPr>
              <a:t>SCAN QR CODE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6C61C8-3732-8B72-5BD4-00A8AD462A48}"/>
              </a:ext>
            </a:extLst>
          </p:cNvPr>
          <p:cNvSpPr txBox="1"/>
          <p:nvPr/>
        </p:nvSpPr>
        <p:spPr>
          <a:xfrm>
            <a:off x="1554480" y="3048000"/>
            <a:ext cx="3444240" cy="104644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100" dirty="0">
                <a:solidFill>
                  <a:srgbClr val="5D647B"/>
                </a:solidFill>
                <a:latin typeface="Arial"/>
                <a:cs typeface="Arial"/>
              </a:rPr>
              <a:t>Insert Custom </a:t>
            </a:r>
          </a:p>
          <a:p>
            <a:pPr algn="ctr"/>
            <a:r>
              <a:rPr lang="en-US" sz="3100" dirty="0">
                <a:solidFill>
                  <a:srgbClr val="5D647B"/>
                </a:solidFill>
                <a:latin typeface="Arial"/>
                <a:cs typeface="Arial"/>
              </a:rPr>
              <a:t>Registration</a:t>
            </a: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1999"/>
            </a:blip>
            <a:stretch>
              <a:fillRect l="-262" r="-262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AutoShape 3"/>
          <p:cNvSpPr/>
          <p:nvPr/>
        </p:nvSpPr>
        <p:spPr>
          <a:xfrm rot="-10800000">
            <a:off x="8250899" y="0"/>
            <a:ext cx="3941101" cy="6858000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5"/>
          <p:cNvSpPr/>
          <p:nvPr/>
        </p:nvSpPr>
        <p:spPr>
          <a:xfrm>
            <a:off x="8693217" y="5569116"/>
            <a:ext cx="2910688" cy="914025"/>
          </a:xfrm>
          <a:custGeom>
            <a:avLst/>
            <a:gdLst/>
            <a:ahLst/>
            <a:cxnLst/>
            <a:rect l="l" t="t" r="r" b="b"/>
            <a:pathLst>
              <a:path w="3296816" h="1005529">
                <a:moveTo>
                  <a:pt x="0" y="0"/>
                </a:moveTo>
                <a:lnTo>
                  <a:pt x="3296817" y="0"/>
                </a:lnTo>
                <a:lnTo>
                  <a:pt x="3296817" y="1005529"/>
                </a:lnTo>
                <a:lnTo>
                  <a:pt x="0" y="10055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TextBox 6"/>
          <p:cNvSpPr txBox="1"/>
          <p:nvPr/>
        </p:nvSpPr>
        <p:spPr>
          <a:xfrm>
            <a:off x="8245821" y="584200"/>
            <a:ext cx="3351819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6000"/>
              </a:lnSpc>
            </a:pPr>
            <a:r>
              <a:rPr lang="en-US" sz="5000">
                <a:solidFill>
                  <a:srgbClr val="FFFFFF"/>
                </a:solidFill>
                <a:latin typeface="Arial Heavy"/>
              </a:rPr>
              <a:t>Health </a:t>
            </a:r>
          </a:p>
          <a:p>
            <a:pPr algn="r">
              <a:lnSpc>
                <a:spcPts val="6000"/>
              </a:lnSpc>
            </a:pPr>
            <a:r>
              <a:rPr lang="en-US" sz="5000">
                <a:solidFill>
                  <a:srgbClr val="FFFFFF"/>
                </a:solidFill>
                <a:latin typeface="Arial Heavy"/>
              </a:rPr>
              <a:t>&amp; Safety</a:t>
            </a:r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6F40A5B4-80D1-4F0D-CD08-E5D2B56F83D7}"/>
              </a:ext>
            </a:extLst>
          </p:cNvPr>
          <p:cNvGrpSpPr>
            <a:grpSpLocks/>
          </p:cNvGrpSpPr>
          <p:nvPr/>
        </p:nvGrpSpPr>
        <p:grpSpPr>
          <a:xfrm>
            <a:off x="539571" y="4057767"/>
            <a:ext cx="1470165" cy="1384995"/>
            <a:chOff x="0" y="0"/>
            <a:chExt cx="3525957" cy="4614767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8FBA56D2-63ED-107F-0EFB-AFF52EE1F5FB}"/>
                </a:ext>
              </a:extLst>
            </p:cNvPr>
            <p:cNvSpPr>
              <a:spLocks/>
            </p:cNvSpPr>
            <p:nvPr/>
          </p:nvSpPr>
          <p:spPr>
            <a:xfrm>
              <a:off x="0" y="0"/>
              <a:ext cx="3525957" cy="4614767"/>
            </a:xfrm>
            <a:custGeom>
              <a:avLst/>
              <a:gdLst/>
              <a:ahLst/>
              <a:cxnLst/>
              <a:rect l="l" t="t" r="r" b="b"/>
              <a:pathLst>
                <a:path w="3525957" h="4614767">
                  <a:moveTo>
                    <a:pt x="3401497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401497" y="0"/>
                  </a:lnTo>
                  <a:cubicBezTo>
                    <a:pt x="3470077" y="0"/>
                    <a:pt x="3525957" y="55880"/>
                    <a:pt x="3525957" y="124460"/>
                  </a:cubicBezTo>
                  <a:lnTo>
                    <a:pt x="3525957" y="4490307"/>
                  </a:lnTo>
                  <a:cubicBezTo>
                    <a:pt x="3525957" y="4558887"/>
                    <a:pt x="3470077" y="4614767"/>
                    <a:pt x="3401497" y="4614767"/>
                  </a:cubicBezTo>
                  <a:close/>
                </a:path>
              </a:pathLst>
            </a:custGeom>
            <a:solidFill>
              <a:srgbClr val="004B87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9" name="Group 7">
            <a:extLst>
              <a:ext uri="{FF2B5EF4-FFF2-40B4-BE49-F238E27FC236}">
                <a16:creationId xmlns:a16="http://schemas.microsoft.com/office/drawing/2014/main" id="{C0889EFF-F00B-FFD6-4C18-E70F192CBC5D}"/>
              </a:ext>
            </a:extLst>
          </p:cNvPr>
          <p:cNvGrpSpPr>
            <a:grpSpLocks/>
          </p:cNvGrpSpPr>
          <p:nvPr/>
        </p:nvGrpSpPr>
        <p:grpSpPr>
          <a:xfrm>
            <a:off x="550705" y="584201"/>
            <a:ext cx="1428551" cy="1493576"/>
            <a:chOff x="0" y="0"/>
            <a:chExt cx="3525957" cy="4614767"/>
          </a:xfrm>
        </p:grpSpPr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EAD970BD-B829-7264-CC81-41CC349E4CA2}"/>
                </a:ext>
              </a:extLst>
            </p:cNvPr>
            <p:cNvSpPr>
              <a:spLocks/>
            </p:cNvSpPr>
            <p:nvPr/>
          </p:nvSpPr>
          <p:spPr>
            <a:xfrm>
              <a:off x="0" y="0"/>
              <a:ext cx="3525957" cy="4614767"/>
            </a:xfrm>
            <a:custGeom>
              <a:avLst/>
              <a:gdLst/>
              <a:ahLst/>
              <a:cxnLst/>
              <a:rect l="l" t="t" r="r" b="b"/>
              <a:pathLst>
                <a:path w="3525957" h="4614767">
                  <a:moveTo>
                    <a:pt x="3401497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401497" y="0"/>
                  </a:lnTo>
                  <a:cubicBezTo>
                    <a:pt x="3470077" y="0"/>
                    <a:pt x="3525957" y="55880"/>
                    <a:pt x="3525957" y="124460"/>
                  </a:cubicBezTo>
                  <a:lnTo>
                    <a:pt x="3525957" y="4490307"/>
                  </a:lnTo>
                  <a:cubicBezTo>
                    <a:pt x="3525957" y="4558887"/>
                    <a:pt x="3470077" y="4614767"/>
                    <a:pt x="3401497" y="4614767"/>
                  </a:cubicBezTo>
                  <a:close/>
                </a:path>
              </a:pathLst>
            </a:custGeom>
            <a:solidFill>
              <a:srgbClr val="004B87"/>
            </a:solidFill>
          </p:spPr>
          <p:txBody>
            <a:bodyPr/>
            <a:lstStyle/>
            <a:p>
              <a:endParaRPr lang="en-US" sz="1200"/>
            </a:p>
          </p:txBody>
        </p:sp>
      </p:grpSp>
      <p:pic>
        <p:nvPicPr>
          <p:cNvPr id="13" name="Picture 4">
            <a:extLst>
              <a:ext uri="{FF2B5EF4-FFF2-40B4-BE49-F238E27FC236}">
                <a16:creationId xmlns:a16="http://schemas.microsoft.com/office/drawing/2014/main" id="{0ADC0B02-3CF9-9372-B1FB-48975281B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74" y="1139292"/>
            <a:ext cx="943471" cy="861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D9392BFE-9EDF-FC23-03EA-C10E78EB2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754" y="4510144"/>
            <a:ext cx="828074" cy="833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3B175ED-CE7B-9A19-D914-9AC099C78ACE}"/>
              </a:ext>
            </a:extLst>
          </p:cNvPr>
          <p:cNvSpPr txBox="1"/>
          <p:nvPr/>
        </p:nvSpPr>
        <p:spPr>
          <a:xfrm>
            <a:off x="2124402" y="3991687"/>
            <a:ext cx="5220173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dirty="0">
                <a:latin typeface="Arial"/>
                <a:cs typeface="Arial"/>
              </a:rPr>
              <a:t>Your Program Manager is your #1 support and point of contact, in addition to a 24-Hour </a:t>
            </a:r>
            <a:r>
              <a:rPr lang="en-US" sz="2400" dirty="0" err="1">
                <a:latin typeface="Arial"/>
                <a:cs typeface="Arial"/>
              </a:rPr>
              <a:t>Xperitas</a:t>
            </a:r>
            <a:r>
              <a:rPr lang="en-US" sz="2400">
                <a:latin typeface="Arial"/>
                <a:cs typeface="Arial"/>
              </a:rPr>
              <a:t> phone number during travel.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E5D45C0-A615-6B62-DB8E-058F244A0B2B}"/>
              </a:ext>
            </a:extLst>
          </p:cNvPr>
          <p:cNvSpPr txBox="1"/>
          <p:nvPr/>
        </p:nvSpPr>
        <p:spPr>
          <a:xfrm>
            <a:off x="2127193" y="582024"/>
            <a:ext cx="5219773" cy="267765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dirty="0">
                <a:latin typeface="Arial"/>
                <a:ea typeface="+mn-lt"/>
                <a:cs typeface="+mn-lt"/>
              </a:rPr>
              <a:t>Trip cancellation coverage (for medical reasons) and medical insurance coverage is included. </a:t>
            </a:r>
            <a:r>
              <a:rPr lang="en-US" sz="2400" i="1" dirty="0">
                <a:latin typeface="Arial"/>
                <a:ea typeface="+mn-lt"/>
                <a:cs typeface="+mn-lt"/>
              </a:rPr>
              <a:t>Discover more about our comprehensive support at </a:t>
            </a:r>
            <a:r>
              <a:rPr lang="en-US" sz="2400" dirty="0">
                <a:ea typeface="+mn-lt"/>
                <a:cs typeface="+mn-lt"/>
                <a:hlinkClick r:id="rId7"/>
              </a:rPr>
              <a:t>https://xperitas.org/resources/medical-insurance</a:t>
            </a:r>
            <a:r>
              <a:rPr lang="en-US" sz="2400" dirty="0">
                <a:ea typeface="+mn-lt"/>
                <a:cs typeface="+mn-lt"/>
              </a:rPr>
              <a:t>.</a:t>
            </a:r>
            <a:r>
              <a:rPr lang="en-US" dirty="0">
                <a:ea typeface="+mn-lt"/>
                <a:cs typeface="+mn-lt"/>
              </a:rPr>
              <a:t> </a:t>
            </a:r>
            <a:endParaRPr lang="en-US" i="1">
              <a:latin typeface="Arial"/>
              <a:cs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3057D62-A032-F2CC-28E0-AE43BA24EFD4}"/>
              </a:ext>
            </a:extLst>
          </p:cNvPr>
          <p:cNvSpPr txBox="1"/>
          <p:nvPr/>
        </p:nvSpPr>
        <p:spPr>
          <a:xfrm>
            <a:off x="550703" y="681102"/>
            <a:ext cx="1428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F1B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Insurance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03CE51-C84A-AF46-002A-9B8C9132A753}"/>
              </a:ext>
            </a:extLst>
          </p:cNvPr>
          <p:cNvSpPr txBox="1"/>
          <p:nvPr/>
        </p:nvSpPr>
        <p:spPr>
          <a:xfrm>
            <a:off x="539571" y="4081019"/>
            <a:ext cx="1428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F1B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</a:t>
            </a:r>
          </a:p>
        </p:txBody>
      </p:sp>
      <p:pic>
        <p:nvPicPr>
          <p:cNvPr id="21" name="Picture 20" descr="A group of people wearing helmets&#10;&#10;Description automatically generated">
            <a:extLst>
              <a:ext uri="{FF2B5EF4-FFF2-40B4-BE49-F238E27FC236}">
                <a16:creationId xmlns:a16="http://schemas.microsoft.com/office/drawing/2014/main" id="{D5FC4139-6D18-46B8-1B6B-AA5095EFB0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57403" y="2507411"/>
            <a:ext cx="3315419" cy="2418272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ervices copy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-1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-8925" y="1673"/>
            <a:ext cx="4129453" cy="6896305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D7E8ACB9-C516-077E-23DC-9FF9933EC360}"/>
              </a:ext>
            </a:extLst>
          </p:cNvPr>
          <p:cNvSpPr/>
          <p:nvPr/>
        </p:nvSpPr>
        <p:spPr>
          <a:xfrm>
            <a:off x="-32085" y="2935705"/>
            <a:ext cx="4129453" cy="3938336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Body text copy"/>
          <p:cNvSpPr/>
          <p:nvPr/>
        </p:nvSpPr>
        <p:spPr>
          <a:xfrm>
            <a:off x="218980" y="2211638"/>
            <a:ext cx="3673642" cy="2659748"/>
          </a:xfrm>
          <a:prstGeom prst="rect">
            <a:avLst/>
          </a:prstGeom>
        </p:spPr>
        <p:txBody>
          <a:bodyPr spcFirstLastPara="0" lIns="89253" tIns="44627" rIns="89253" bIns="0" anchor="t"/>
          <a:lstStyle/>
          <a:p>
            <a:pPr algn="r" hangingPunct="0">
              <a:lnSpc>
                <a:spcPct val="100000"/>
              </a:lnSpc>
            </a:pPr>
            <a:r>
              <a:rPr sz="4217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</a:t>
            </a:r>
          </a:p>
          <a:p>
            <a:pPr algn="r" hangingPunct="0">
              <a:lnSpc>
                <a:spcPct val="100000"/>
              </a:lnSpc>
            </a:pPr>
            <a:r>
              <a:rPr sz="4217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Enroll &amp;</a:t>
            </a:r>
            <a:r>
              <a:rPr lang="en-US" sz="4217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217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Additional Information</a:t>
            </a:r>
          </a:p>
        </p:txBody>
      </p:sp>
      <p:pic>
        <p:nvPicPr>
          <p:cNvPr id="4" name="Shape-54 copy 1"/>
          <p:cNvPicPr/>
          <p:nvPr/>
        </p:nvPicPr>
        <p:blipFill rotWithShape="1">
          <a:blip r:embed="rId6"/>
          <a:stretch>
            <a:fillRect/>
          </a:stretch>
        </p:blipFill>
        <p:spPr>
          <a:xfrm rot="16200000">
            <a:off x="10900802" y="5565129"/>
            <a:ext cx="1326899" cy="1326899"/>
          </a:xfrm>
          <a:prstGeom prst="rect">
            <a:avLst/>
          </a:prstGeom>
        </p:spPr>
      </p:pic>
      <p:pic>
        <p:nvPicPr>
          <p:cNvPr id="5" name="Shape-1"/>
          <p:cNvPicPr/>
          <p:nvPr/>
        </p:nvPicPr>
        <p:blipFill rotWithShape="1">
          <a:blip r:embed="rId7"/>
          <a:stretch>
            <a:fillRect/>
          </a:stretch>
        </p:blipFill>
        <p:spPr>
          <a:xfrm>
            <a:off x="4578694" y="322985"/>
            <a:ext cx="461214" cy="2265486"/>
          </a:xfrm>
          <a:prstGeom prst="rect">
            <a:avLst/>
          </a:prstGeom>
        </p:spPr>
      </p:pic>
      <p:pic>
        <p:nvPicPr>
          <p:cNvPr id="6" name="Shape-1 copy 1"/>
          <p:cNvPicPr/>
          <p:nvPr/>
        </p:nvPicPr>
        <p:blipFill rotWithShape="1">
          <a:blip r:embed="rId8"/>
          <a:stretch>
            <a:fillRect/>
          </a:stretch>
        </p:blipFill>
        <p:spPr>
          <a:xfrm>
            <a:off x="11769533" y="1224444"/>
            <a:ext cx="458167" cy="1039713"/>
          </a:xfrm>
          <a:prstGeom prst="rect">
            <a:avLst/>
          </a:prstGeom>
        </p:spPr>
      </p:pic>
      <p:pic>
        <p:nvPicPr>
          <p:cNvPr id="7" name="DashSquare"/>
          <p:cNvPicPr/>
          <p:nvPr/>
        </p:nvPicPr>
        <p:blipFill rotWithShape="1">
          <a:blip r:embed="rId9"/>
          <a:stretch>
            <a:fillRect/>
          </a:stretch>
        </p:blipFill>
        <p:spPr>
          <a:xfrm>
            <a:off x="5872867" y="1045937"/>
            <a:ext cx="4971408" cy="4991151"/>
          </a:xfrm>
          <a:prstGeom prst="rect">
            <a:avLst/>
          </a:prstGeom>
        </p:spPr>
      </p:pic>
      <p:sp>
        <p:nvSpPr>
          <p:cNvPr id="8" name="text 1"/>
          <p:cNvSpPr/>
          <p:nvPr/>
        </p:nvSpPr>
        <p:spPr>
          <a:xfrm>
            <a:off x="6292357" y="2750676"/>
            <a:ext cx="4212755" cy="1730643"/>
          </a:xfrm>
          <a:prstGeom prst="rect">
            <a:avLst/>
          </a:prstGeom>
        </p:spPr>
        <p:txBody>
          <a:bodyPr spcFirstLastPara="0" lIns="163268" tIns="163268" rIns="163268" bIns="0" anchor="t"/>
          <a:lstStyle/>
          <a:p>
            <a:pPr algn="ctr" hangingPunct="0">
              <a:lnSpc>
                <a:spcPct val="100000"/>
              </a:lnSpc>
            </a:pPr>
            <a:r>
              <a:rPr sz="3086">
                <a:solidFill>
                  <a:srgbClr val="5D647B"/>
                </a:solidFill>
                <a:latin typeface="Arial"/>
                <a:cs typeface="Arial"/>
              </a:rPr>
              <a:t>Insert Custom </a:t>
            </a:r>
          </a:p>
          <a:p>
            <a:pPr algn="ctr" hangingPunct="0">
              <a:lnSpc>
                <a:spcPct val="100000"/>
              </a:lnSpc>
            </a:pPr>
            <a:r>
              <a:rPr sz="3086">
                <a:solidFill>
                  <a:srgbClr val="5D647B"/>
                </a:solidFill>
                <a:latin typeface="Arial"/>
                <a:cs typeface="Arial"/>
              </a:rPr>
              <a:t>Registration Page </a:t>
            </a:r>
          </a:p>
          <a:p>
            <a:pPr algn="ctr" hangingPunct="0">
              <a:lnSpc>
                <a:spcPct val="100000"/>
              </a:lnSpc>
            </a:pPr>
            <a:r>
              <a:rPr sz="3086">
                <a:solidFill>
                  <a:srgbClr val="5D647B"/>
                </a:solidFill>
                <a:latin typeface="Arial"/>
                <a:cs typeface="Arial"/>
              </a:rPr>
              <a:t>QR Code</a:t>
            </a:r>
          </a:p>
        </p:txBody>
      </p:sp>
    </p:spTree>
    <p:extLst>
      <p:ext uri="{BB962C8B-B14F-4D97-AF65-F5344CB8AC3E}">
        <p14:creationId xmlns:p14="http://schemas.microsoft.com/office/powerpoint/2010/main" val="35654894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ervices copy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-1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-8925" y="1673"/>
            <a:ext cx="4129453" cy="6896305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D7E8ACB9-C516-077E-23DC-9FF9933EC360}"/>
              </a:ext>
            </a:extLst>
          </p:cNvPr>
          <p:cNvSpPr/>
          <p:nvPr/>
        </p:nvSpPr>
        <p:spPr>
          <a:xfrm>
            <a:off x="3170" y="456257"/>
            <a:ext cx="4032692" cy="6401697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 lIns="91440" tIns="45720" rIns="91440" bIns="45720" anchor="t"/>
          <a:lstStyle/>
          <a:p>
            <a:pPr algn="ctr"/>
            <a:endParaRPr lang="en-US" sz="4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Body text copy"/>
          <p:cNvSpPr/>
          <p:nvPr/>
        </p:nvSpPr>
        <p:spPr>
          <a:xfrm>
            <a:off x="0" y="113605"/>
            <a:ext cx="4120527" cy="1310866"/>
          </a:xfrm>
          <a:prstGeom prst="rect">
            <a:avLst/>
          </a:prstGeom>
        </p:spPr>
        <p:txBody>
          <a:bodyPr spcFirstLastPara="0" lIns="89253" tIns="44627" rIns="89253" bIns="0" anchor="t"/>
          <a:lstStyle/>
          <a:p>
            <a:pPr algn="ctr" hangingPunct="0">
              <a:lnSpc>
                <a:spcPct val="100000"/>
              </a:lnSpc>
            </a:pPr>
            <a:r>
              <a:rPr lang="en-US" sz="3600" b="1" dirty="0">
                <a:solidFill>
                  <a:srgbClr val="FFFFFF"/>
                </a:solidFill>
                <a:latin typeface="Arial"/>
                <a:cs typeface="Arial"/>
              </a:rPr>
              <a:t>Enrollment Information</a:t>
            </a:r>
          </a:p>
        </p:txBody>
      </p:sp>
      <p:pic>
        <p:nvPicPr>
          <p:cNvPr id="4" name="Shape-54 copy 1"/>
          <p:cNvPicPr/>
          <p:nvPr/>
        </p:nvPicPr>
        <p:blipFill rotWithShape="1">
          <a:blip r:embed="rId6"/>
          <a:stretch>
            <a:fillRect/>
          </a:stretch>
        </p:blipFill>
        <p:spPr>
          <a:xfrm rot="16200000">
            <a:off x="10900802" y="5565129"/>
            <a:ext cx="1326899" cy="1326899"/>
          </a:xfrm>
          <a:prstGeom prst="rect">
            <a:avLst/>
          </a:prstGeom>
        </p:spPr>
      </p:pic>
      <p:pic>
        <p:nvPicPr>
          <p:cNvPr id="6" name="Shape-1 copy 1"/>
          <p:cNvPicPr/>
          <p:nvPr/>
        </p:nvPicPr>
        <p:blipFill rotWithShape="1">
          <a:blip r:embed="rId7"/>
          <a:stretch>
            <a:fillRect/>
          </a:stretch>
        </p:blipFill>
        <p:spPr>
          <a:xfrm>
            <a:off x="11769533" y="1224444"/>
            <a:ext cx="458167" cy="1039713"/>
          </a:xfrm>
          <a:prstGeom prst="rect">
            <a:avLst/>
          </a:prstGeom>
        </p:spPr>
      </p:pic>
      <p:pic>
        <p:nvPicPr>
          <p:cNvPr id="7" name="DashSquare"/>
          <p:cNvPicPr/>
          <p:nvPr/>
        </p:nvPicPr>
        <p:blipFill rotWithShape="1">
          <a:blip r:embed="rId8"/>
          <a:stretch>
            <a:fillRect/>
          </a:stretch>
        </p:blipFill>
        <p:spPr>
          <a:xfrm>
            <a:off x="1053242" y="1326877"/>
            <a:ext cx="1934877" cy="1869743"/>
          </a:xfrm>
          <a:prstGeom prst="rect">
            <a:avLst/>
          </a:prstGeom>
        </p:spPr>
      </p:pic>
      <p:sp>
        <p:nvSpPr>
          <p:cNvPr id="8" name="text 1"/>
          <p:cNvSpPr/>
          <p:nvPr/>
        </p:nvSpPr>
        <p:spPr>
          <a:xfrm>
            <a:off x="136856" y="3798013"/>
            <a:ext cx="4212755" cy="1730643"/>
          </a:xfrm>
          <a:prstGeom prst="rect">
            <a:avLst/>
          </a:prstGeom>
        </p:spPr>
        <p:txBody>
          <a:bodyPr spcFirstLastPara="0" lIns="163268" tIns="163268" rIns="163268" bIns="0" anchor="t"/>
          <a:lstStyle/>
          <a:p>
            <a:pPr algn="ctr" hangingPunct="0">
              <a:lnSpc>
                <a:spcPct val="100000"/>
              </a:lnSpc>
            </a:pPr>
            <a:endParaRPr sz="3086" dirty="0">
              <a:solidFill>
                <a:srgbClr val="5D647B"/>
              </a:solidFill>
              <a:latin typeface="Arial"/>
              <a:cs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E941C3-C153-FB20-92F9-907C3B18C2B0}"/>
              </a:ext>
            </a:extLst>
          </p:cNvPr>
          <p:cNvSpPr txBox="1"/>
          <p:nvPr/>
        </p:nvSpPr>
        <p:spPr>
          <a:xfrm>
            <a:off x="4356407" y="134861"/>
            <a:ext cx="7418029" cy="621708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800" b="1" dirty="0">
                <a:solidFill>
                  <a:srgbClr val="004B87"/>
                </a:solidFill>
              </a:rPr>
              <a:t>Make Sure to Join the </a:t>
            </a:r>
          </a:p>
          <a:p>
            <a:r>
              <a:rPr lang="en-US" sz="2800" b="1" dirty="0">
                <a:solidFill>
                  <a:srgbClr val="004B87"/>
                </a:solidFill>
              </a:rPr>
              <a:t>Puerto Rico Immersion Program Because:</a:t>
            </a:r>
            <a:endParaRPr lang="en-US" sz="2800" b="1" dirty="0">
              <a:solidFill>
                <a:srgbClr val="004B87"/>
              </a:solidFill>
              <a:cs typeface="Calibri"/>
            </a:endParaRPr>
          </a:p>
          <a:p>
            <a:endParaRPr lang="en-US" sz="2200" dirty="0">
              <a:cs typeface="Calibri"/>
            </a:endParaRPr>
          </a:p>
          <a:p>
            <a:pPr marL="342900" indent="-342900">
              <a:buAutoNum type="arabicPeriod"/>
            </a:pPr>
            <a:r>
              <a:rPr lang="en-US" sz="2000" b="1" dirty="0"/>
              <a:t>Experience Puerto Rico’s Resilient, Vibrant Culture!         </a:t>
            </a:r>
            <a:r>
              <a:rPr lang="en-US" sz="2000" dirty="0"/>
              <a:t>Despite being known as one of the “World’s Oldest Colonies”, Puerto Rico proudly preserves and celebrates its unique blend of Spanish, Indigenous, and African influences. </a:t>
            </a:r>
          </a:p>
          <a:p>
            <a:pPr marL="342900" indent="-342900">
              <a:buAutoNum type="arabicPeriod"/>
            </a:pPr>
            <a:r>
              <a:rPr lang="en-US" sz="2000" b="1" dirty="0"/>
              <a:t>Adventures That Will Make Your Social Media Look Fire!🔥 </a:t>
            </a:r>
            <a:r>
              <a:rPr lang="en-US" sz="2000" dirty="0"/>
              <a:t>From hiking through lush rainforests to kayaking in a bioluminescent bay, your social media feed will be envy-inducing.</a:t>
            </a:r>
            <a:endParaRPr lang="en-US" sz="2000" dirty="0">
              <a:cs typeface="Calibri"/>
            </a:endParaRPr>
          </a:p>
          <a:p>
            <a:pPr marL="342900" indent="-342900">
              <a:buAutoNum type="arabicPeriod"/>
            </a:pPr>
            <a:r>
              <a:rPr lang="en-US" sz="2000" b="1" dirty="0"/>
              <a:t>The Food Will Have You Saying "¡Más Por Favor!“🥭 </a:t>
            </a:r>
            <a:r>
              <a:rPr lang="en-US" sz="2000" dirty="0"/>
              <a:t>Fresh tropical fruits, delicious local dishes, and incredible coffee. Get ready for a culinary adventure!</a:t>
            </a:r>
            <a:endParaRPr lang="en-US" sz="2000" dirty="0">
              <a:cs typeface="Calibri"/>
            </a:endParaRPr>
          </a:p>
          <a:p>
            <a:pPr marL="342900" indent="-342900">
              <a:buAutoNum type="arabicPeriod"/>
            </a:pPr>
            <a:r>
              <a:rPr lang="en-US" sz="2000" b="1" dirty="0"/>
              <a:t>You'll Make Connections That Will Last a Lifetime! 💕</a:t>
            </a:r>
            <a:r>
              <a:rPr lang="en-US" sz="2000" dirty="0"/>
              <a:t>Meet amazing people and build friendships that will extend far beyond your trip.</a:t>
            </a:r>
            <a:endParaRPr lang="en-US" sz="2000" dirty="0">
              <a:cs typeface="Calibri"/>
            </a:endParaRPr>
          </a:p>
          <a:p>
            <a:pPr marL="342900" indent="-342900">
              <a:buAutoNum type="arabicPeriod"/>
            </a:pPr>
            <a:r>
              <a:rPr lang="en-US" sz="2000" b="1" dirty="0"/>
              <a:t>You'll Immerse Yourself in the Spanish Language! 💬</a:t>
            </a:r>
            <a:r>
              <a:rPr lang="en-US" sz="2000" dirty="0"/>
              <a:t>Improve your Spanish through engaging activities and classes, then continue the practice with your familia Boricua. </a:t>
            </a:r>
            <a:endParaRPr lang="en-US" sz="2200" dirty="0">
              <a:cs typeface="Calibri"/>
            </a:endParaRPr>
          </a:p>
        </p:txBody>
      </p:sp>
      <p:pic>
        <p:nvPicPr>
          <p:cNvPr id="10" name="DashSquare">
            <a:extLst>
              <a:ext uri="{FF2B5EF4-FFF2-40B4-BE49-F238E27FC236}">
                <a16:creationId xmlns:a16="http://schemas.microsoft.com/office/drawing/2014/main" id="{F56A620B-1A7F-9269-774A-472AE59670B4}"/>
              </a:ext>
            </a:extLst>
          </p:cNvPr>
          <p:cNvPicPr/>
          <p:nvPr/>
        </p:nvPicPr>
        <p:blipFill rotWithShape="1">
          <a:blip r:embed="rId8"/>
          <a:stretch>
            <a:fillRect/>
          </a:stretch>
        </p:blipFill>
        <p:spPr>
          <a:xfrm>
            <a:off x="1066614" y="4426952"/>
            <a:ext cx="1981289" cy="196727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48B4383-B6BC-5AA6-88DE-F99424A75FF4}"/>
              </a:ext>
            </a:extLst>
          </p:cNvPr>
          <p:cNvSpPr txBox="1"/>
          <p:nvPr/>
        </p:nvSpPr>
        <p:spPr>
          <a:xfrm>
            <a:off x="660400" y="3257682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>
                <a:solidFill>
                  <a:srgbClr val="FFFFFF"/>
                </a:solidFill>
                <a:latin typeface="Arial"/>
              </a:rPr>
              <a:t>Follow </a:t>
            </a:r>
            <a:r>
              <a:rPr lang="en-US" sz="2000" b="1" err="1">
                <a:solidFill>
                  <a:srgbClr val="FFFFFF"/>
                </a:solidFill>
                <a:latin typeface="Arial"/>
              </a:rPr>
              <a:t>Xperitas</a:t>
            </a:r>
            <a:r>
              <a:rPr lang="en-US" sz="2000" b="1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2000" b="1">
                <a:solidFill>
                  <a:srgbClr val="FFFFFF"/>
                </a:solidFill>
                <a:latin typeface="Arial"/>
              </a:rPr>
              <a:t>on </a:t>
            </a:r>
            <a:endParaRPr lang="en-US" sz="2000">
              <a:cs typeface="Calibri" panose="020F0502020204030204"/>
            </a:endParaRPr>
          </a:p>
        </p:txBody>
      </p:sp>
      <p:sp>
        <p:nvSpPr>
          <p:cNvPr id="13" name="Body text copy">
            <a:extLst>
              <a:ext uri="{FF2B5EF4-FFF2-40B4-BE49-F238E27FC236}">
                <a16:creationId xmlns:a16="http://schemas.microsoft.com/office/drawing/2014/main" id="{E1148833-E144-DB89-049A-0E26CD398BC0}"/>
              </a:ext>
            </a:extLst>
          </p:cNvPr>
          <p:cNvSpPr/>
          <p:nvPr/>
        </p:nvSpPr>
        <p:spPr>
          <a:xfrm>
            <a:off x="-48382" y="3529710"/>
            <a:ext cx="4132622" cy="609343"/>
          </a:xfrm>
          <a:prstGeom prst="rect">
            <a:avLst/>
          </a:prstGeom>
        </p:spPr>
        <p:txBody>
          <a:bodyPr spcFirstLastPara="0" lIns="89253" tIns="44627" rIns="89253" bIns="0" anchor="t"/>
          <a:lstStyle/>
          <a:p>
            <a:pPr algn="ctr">
              <a:lnSpc>
                <a:spcPct val="100000"/>
              </a:lnSpc>
            </a:pPr>
            <a:r>
              <a:rPr lang="en-US" sz="3600" b="1" dirty="0">
                <a:solidFill>
                  <a:srgbClr val="FFFFFF"/>
                </a:solidFill>
                <a:latin typeface="Arial"/>
                <a:cs typeface="Arial"/>
              </a:rPr>
              <a:t>Instagram</a:t>
            </a:r>
            <a:endParaRPr lang="en-US" dirty="0"/>
          </a:p>
        </p:txBody>
      </p:sp>
      <p:pic>
        <p:nvPicPr>
          <p:cNvPr id="15" name="Picture 14" descr="A screenshot of a qr code&#10;&#10;Description automatically generated">
            <a:extLst>
              <a:ext uri="{FF2B5EF4-FFF2-40B4-BE49-F238E27FC236}">
                <a16:creationId xmlns:a16="http://schemas.microsoft.com/office/drawing/2014/main" id="{5855F5BE-384D-0D6B-D77B-8E87EDAB73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7927" y="4117675"/>
            <a:ext cx="2198562" cy="27201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9998B4-26CF-F041-F59E-094C3EB399E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17383" y="2184636"/>
            <a:ext cx="373360" cy="37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9096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4679845" cy="6858000"/>
            <a:chOff x="0" y="0"/>
            <a:chExt cx="1848828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48828" cy="2709333"/>
            </a:xfrm>
            <a:custGeom>
              <a:avLst/>
              <a:gdLst/>
              <a:ahLst/>
              <a:cxnLst/>
              <a:rect l="l" t="t" r="r" b="b"/>
              <a:pathLst>
                <a:path w="1848828" h="2709333">
                  <a:moveTo>
                    <a:pt x="0" y="0"/>
                  </a:moveTo>
                  <a:lnTo>
                    <a:pt x="1848828" y="0"/>
                  </a:lnTo>
                  <a:lnTo>
                    <a:pt x="184882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B87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1848828" cy="280458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Freeform 5"/>
          <p:cNvSpPr/>
          <p:nvPr/>
        </p:nvSpPr>
        <p:spPr>
          <a:xfrm>
            <a:off x="-1" y="0"/>
            <a:ext cx="4679845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>
            <a:off x="356254" y="1982113"/>
            <a:ext cx="4966029" cy="4190087"/>
          </a:xfrm>
          <a:custGeom>
            <a:avLst/>
            <a:gdLst/>
            <a:ahLst/>
            <a:cxnLst/>
            <a:rect l="l" t="t" r="r" b="b"/>
            <a:pathLst>
              <a:path w="7449043" h="6285130">
                <a:moveTo>
                  <a:pt x="0" y="0"/>
                </a:moveTo>
                <a:lnTo>
                  <a:pt x="7449043" y="0"/>
                </a:lnTo>
                <a:lnTo>
                  <a:pt x="7449043" y="6285130"/>
                </a:lnTo>
                <a:lnTo>
                  <a:pt x="0" y="62851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Freeform 7"/>
          <p:cNvSpPr/>
          <p:nvPr/>
        </p:nvSpPr>
        <p:spPr>
          <a:xfrm>
            <a:off x="486777" y="2104281"/>
            <a:ext cx="4704983" cy="3034713"/>
          </a:xfrm>
          <a:custGeom>
            <a:avLst/>
            <a:gdLst/>
            <a:ahLst/>
            <a:cxnLst/>
            <a:rect l="l" t="t" r="r" b="b"/>
            <a:pathLst>
              <a:path w="7057474" h="4552070">
                <a:moveTo>
                  <a:pt x="0" y="0"/>
                </a:moveTo>
                <a:lnTo>
                  <a:pt x="7057474" y="0"/>
                </a:lnTo>
                <a:lnTo>
                  <a:pt x="7057474" y="4552071"/>
                </a:lnTo>
                <a:lnTo>
                  <a:pt x="0" y="45520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Freeform 8"/>
          <p:cNvSpPr/>
          <p:nvPr/>
        </p:nvSpPr>
        <p:spPr>
          <a:xfrm>
            <a:off x="651475" y="2488269"/>
            <a:ext cx="4391411" cy="2475043"/>
          </a:xfrm>
          <a:custGeom>
            <a:avLst/>
            <a:gdLst/>
            <a:ahLst/>
            <a:cxnLst/>
            <a:rect l="l" t="t" r="r" b="b"/>
            <a:pathLst>
              <a:path w="6587116" h="3712564">
                <a:moveTo>
                  <a:pt x="0" y="0"/>
                </a:moveTo>
                <a:lnTo>
                  <a:pt x="6587115" y="0"/>
                </a:lnTo>
                <a:lnTo>
                  <a:pt x="6587115" y="3712564"/>
                </a:lnTo>
                <a:lnTo>
                  <a:pt x="0" y="371256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60" r="-23449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TextBox 9"/>
          <p:cNvSpPr txBox="1"/>
          <p:nvPr/>
        </p:nvSpPr>
        <p:spPr>
          <a:xfrm>
            <a:off x="685800" y="577850"/>
            <a:ext cx="3659345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00"/>
              </a:lnSpc>
              <a:spcBef>
                <a:spcPct val="0"/>
              </a:spcBef>
            </a:pPr>
            <a:r>
              <a:rPr lang="en-US" sz="5334">
                <a:solidFill>
                  <a:srgbClr val="FFFFFF"/>
                </a:solidFill>
                <a:latin typeface="Arial Bold"/>
              </a:rPr>
              <a:t>Next Steps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639615" y="245965"/>
            <a:ext cx="5866585" cy="358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3"/>
              </a:lnSpc>
              <a:spcBef>
                <a:spcPct val="0"/>
              </a:spcBef>
            </a:pPr>
            <a:r>
              <a:rPr lang="en-US" sz="2400" spc="139">
                <a:solidFill>
                  <a:srgbClr val="E07E3C"/>
                </a:solidFill>
                <a:latin typeface="Arial Bold"/>
              </a:rPr>
              <a:t>DEPOSIT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639615" y="604130"/>
            <a:ext cx="6058383" cy="3469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99"/>
              </a:lnSpc>
              <a:spcBef>
                <a:spcPct val="0"/>
              </a:spcBef>
            </a:pPr>
            <a:r>
              <a:rPr lang="en-US" sz="2000" spc="19">
                <a:solidFill>
                  <a:srgbClr val="000000"/>
                </a:solidFill>
                <a:latin typeface="Arial"/>
              </a:rPr>
              <a:t>Participants must pay a $500 deposit to be enrolled.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639615" y="1176802"/>
            <a:ext cx="5866585" cy="356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3"/>
              </a:lnSpc>
              <a:spcBef>
                <a:spcPct val="0"/>
              </a:spcBef>
            </a:pPr>
            <a:r>
              <a:rPr lang="en-US" sz="2400" spc="139">
                <a:solidFill>
                  <a:srgbClr val="E07E3C"/>
                </a:solidFill>
                <a:latin typeface="Arial Bold"/>
              </a:rPr>
              <a:t>SET UP PORTAL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639615" y="1534966"/>
            <a:ext cx="6092188" cy="732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99"/>
              </a:lnSpc>
              <a:spcBef>
                <a:spcPct val="0"/>
              </a:spcBef>
            </a:pPr>
            <a:r>
              <a:rPr lang="en-US" sz="2000" spc="19">
                <a:solidFill>
                  <a:srgbClr val="000000"/>
                </a:solidFill>
                <a:latin typeface="Arial"/>
              </a:rPr>
              <a:t>Participants must set up their portal and look out for an email confirmation.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639616" y="2482131"/>
            <a:ext cx="5866585" cy="356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3"/>
              </a:lnSpc>
              <a:spcBef>
                <a:spcPct val="0"/>
              </a:spcBef>
            </a:pPr>
            <a:r>
              <a:rPr lang="en-US" sz="2400" spc="139">
                <a:solidFill>
                  <a:srgbClr val="E07E3C"/>
                </a:solidFill>
                <a:latin typeface="Arial Bold"/>
              </a:rPr>
              <a:t>COMPLETE</a:t>
            </a:r>
            <a:r>
              <a:rPr lang="en-US" sz="2333" spc="139">
                <a:solidFill>
                  <a:srgbClr val="E07E3C"/>
                </a:solidFill>
                <a:latin typeface="Arial Bold"/>
              </a:rPr>
              <a:t> FORMS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639615" y="2844091"/>
            <a:ext cx="6196131" cy="7432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99"/>
              </a:lnSpc>
              <a:spcBef>
                <a:spcPct val="0"/>
              </a:spcBef>
            </a:pPr>
            <a:r>
              <a:rPr lang="en-US" sz="2000" spc="19" dirty="0">
                <a:solidFill>
                  <a:srgbClr val="000000"/>
                </a:solidFill>
                <a:latin typeface="Arial"/>
              </a:rPr>
              <a:t>Fill out the forms in the portal, particularly the </a:t>
            </a:r>
            <a:endParaRPr lang="en-US" dirty="0"/>
          </a:p>
          <a:p>
            <a:pPr>
              <a:lnSpc>
                <a:spcPts val="2999"/>
              </a:lnSpc>
              <a:spcBef>
                <a:spcPct val="0"/>
              </a:spcBef>
            </a:pPr>
            <a:r>
              <a:rPr lang="en-US" sz="2000" spc="19" dirty="0">
                <a:solidFill>
                  <a:srgbClr val="000000"/>
                </a:solidFill>
                <a:latin typeface="Arial"/>
              </a:rPr>
              <a:t>Health Information section.</a:t>
            </a:r>
            <a:endParaRPr lang="en-US" dirty="0"/>
          </a:p>
        </p:txBody>
      </p:sp>
      <p:sp>
        <p:nvSpPr>
          <p:cNvPr id="16" name="TextBox 16"/>
          <p:cNvSpPr txBox="1"/>
          <p:nvPr/>
        </p:nvSpPr>
        <p:spPr>
          <a:xfrm>
            <a:off x="5639615" y="3804648"/>
            <a:ext cx="5866585" cy="356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3"/>
              </a:lnSpc>
              <a:spcBef>
                <a:spcPct val="0"/>
              </a:spcBef>
            </a:pPr>
            <a:r>
              <a:rPr lang="en-US" sz="2400" spc="139">
                <a:solidFill>
                  <a:srgbClr val="E07E3C"/>
                </a:solidFill>
                <a:latin typeface="Arial Bold"/>
              </a:rPr>
              <a:t>NEWSLETTERS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639615" y="4154046"/>
            <a:ext cx="6196130" cy="11237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99"/>
              </a:lnSpc>
              <a:spcBef>
                <a:spcPct val="0"/>
              </a:spcBef>
            </a:pPr>
            <a:r>
              <a:rPr lang="en-US" sz="2000" spc="19" dirty="0">
                <a:solidFill>
                  <a:srgbClr val="000000"/>
                </a:solidFill>
                <a:latin typeface="Arial"/>
              </a:rPr>
              <a:t>Pay attention to the newsletters that contain important reminders and deadlines! If you unsubscribe from any </a:t>
            </a:r>
            <a:r>
              <a:rPr lang="en-US" sz="2000" spc="19" dirty="0" err="1">
                <a:solidFill>
                  <a:srgbClr val="000000"/>
                </a:solidFill>
                <a:latin typeface="Arial"/>
              </a:rPr>
              <a:t>Xperitas</a:t>
            </a:r>
            <a:r>
              <a:rPr lang="en-US" sz="2000" spc="19" dirty="0">
                <a:solidFill>
                  <a:srgbClr val="000000"/>
                </a:solidFill>
                <a:latin typeface="Arial"/>
              </a:rPr>
              <a:t> emails, we cannot add you back.</a:t>
            </a:r>
            <a:endParaRPr lang="en-US" dirty="0"/>
          </a:p>
        </p:txBody>
      </p:sp>
      <p:sp>
        <p:nvSpPr>
          <p:cNvPr id="18" name="TextBox 18"/>
          <p:cNvSpPr txBox="1"/>
          <p:nvPr/>
        </p:nvSpPr>
        <p:spPr>
          <a:xfrm>
            <a:off x="5639615" y="5503950"/>
            <a:ext cx="6188556" cy="3585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33"/>
              </a:lnSpc>
              <a:spcBef>
                <a:spcPct val="0"/>
              </a:spcBef>
            </a:pPr>
            <a:r>
              <a:rPr lang="en-US" sz="2400" spc="139" dirty="0">
                <a:solidFill>
                  <a:srgbClr val="E07E3C"/>
                </a:solidFill>
                <a:latin typeface="Arial Bold"/>
              </a:rPr>
              <a:t>GET PASSPORT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0988A4-2A91-BD8F-9B09-1907D816229E}"/>
              </a:ext>
            </a:extLst>
          </p:cNvPr>
          <p:cNvSpPr txBox="1"/>
          <p:nvPr/>
        </p:nvSpPr>
        <p:spPr>
          <a:xfrm>
            <a:off x="5570112" y="5859886"/>
            <a:ext cx="6160393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Processing times may be long. Passports should be valid at least 6 months past program return date</a:t>
            </a:r>
            <a:endParaRPr 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4679845" cy="6858000"/>
            <a:chOff x="0" y="0"/>
            <a:chExt cx="1848828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48828" cy="2709333"/>
            </a:xfrm>
            <a:custGeom>
              <a:avLst/>
              <a:gdLst/>
              <a:ahLst/>
              <a:cxnLst/>
              <a:rect l="l" t="t" r="r" b="b"/>
              <a:pathLst>
                <a:path w="1848828" h="2709333">
                  <a:moveTo>
                    <a:pt x="0" y="0"/>
                  </a:moveTo>
                  <a:lnTo>
                    <a:pt x="1848828" y="0"/>
                  </a:lnTo>
                  <a:lnTo>
                    <a:pt x="184882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B87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1848828" cy="280458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Freeform 5"/>
          <p:cNvSpPr/>
          <p:nvPr/>
        </p:nvSpPr>
        <p:spPr>
          <a:xfrm>
            <a:off x="-1" y="0"/>
            <a:ext cx="4679845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>
            <a:off x="356254" y="1982113"/>
            <a:ext cx="4966029" cy="4190087"/>
          </a:xfrm>
          <a:custGeom>
            <a:avLst/>
            <a:gdLst/>
            <a:ahLst/>
            <a:cxnLst/>
            <a:rect l="l" t="t" r="r" b="b"/>
            <a:pathLst>
              <a:path w="7449043" h="6285130">
                <a:moveTo>
                  <a:pt x="0" y="0"/>
                </a:moveTo>
                <a:lnTo>
                  <a:pt x="7449043" y="0"/>
                </a:lnTo>
                <a:lnTo>
                  <a:pt x="7449043" y="6285130"/>
                </a:lnTo>
                <a:lnTo>
                  <a:pt x="0" y="62851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Freeform 7"/>
          <p:cNvSpPr/>
          <p:nvPr/>
        </p:nvSpPr>
        <p:spPr>
          <a:xfrm>
            <a:off x="486777" y="2104281"/>
            <a:ext cx="4704983" cy="3034713"/>
          </a:xfrm>
          <a:custGeom>
            <a:avLst/>
            <a:gdLst/>
            <a:ahLst/>
            <a:cxnLst/>
            <a:rect l="l" t="t" r="r" b="b"/>
            <a:pathLst>
              <a:path w="7057474" h="4552070">
                <a:moveTo>
                  <a:pt x="0" y="0"/>
                </a:moveTo>
                <a:lnTo>
                  <a:pt x="7057474" y="0"/>
                </a:lnTo>
                <a:lnTo>
                  <a:pt x="7057474" y="4552071"/>
                </a:lnTo>
                <a:lnTo>
                  <a:pt x="0" y="45520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Freeform 8"/>
          <p:cNvSpPr/>
          <p:nvPr/>
        </p:nvSpPr>
        <p:spPr>
          <a:xfrm>
            <a:off x="651475" y="2488269"/>
            <a:ext cx="4391411" cy="2475043"/>
          </a:xfrm>
          <a:custGeom>
            <a:avLst/>
            <a:gdLst/>
            <a:ahLst/>
            <a:cxnLst/>
            <a:rect l="l" t="t" r="r" b="b"/>
            <a:pathLst>
              <a:path w="6587116" h="3712564">
                <a:moveTo>
                  <a:pt x="0" y="0"/>
                </a:moveTo>
                <a:lnTo>
                  <a:pt x="6587115" y="0"/>
                </a:lnTo>
                <a:lnTo>
                  <a:pt x="6587115" y="3712564"/>
                </a:lnTo>
                <a:lnTo>
                  <a:pt x="0" y="371256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360" r="-23449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TextBox 9"/>
          <p:cNvSpPr txBox="1"/>
          <p:nvPr/>
        </p:nvSpPr>
        <p:spPr>
          <a:xfrm>
            <a:off x="685800" y="376567"/>
            <a:ext cx="3659345" cy="1610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00"/>
              </a:lnSpc>
              <a:spcBef>
                <a:spcPct val="0"/>
              </a:spcBef>
            </a:pPr>
            <a:r>
              <a:rPr lang="en-US" sz="5300" dirty="0">
                <a:solidFill>
                  <a:srgbClr val="FFFFFF"/>
                </a:solidFill>
                <a:latin typeface="Arial Bold"/>
              </a:rPr>
              <a:t>Siguientes Pasos</a:t>
            </a:r>
            <a:endParaRPr lang="en-US" dirty="0"/>
          </a:p>
        </p:txBody>
      </p:sp>
      <p:sp>
        <p:nvSpPr>
          <p:cNvPr id="10" name="TextBox 10"/>
          <p:cNvSpPr txBox="1"/>
          <p:nvPr/>
        </p:nvSpPr>
        <p:spPr>
          <a:xfrm>
            <a:off x="5625238" y="1367399"/>
            <a:ext cx="5866585" cy="358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3"/>
              </a:lnSpc>
              <a:spcBef>
                <a:spcPct val="0"/>
              </a:spcBef>
            </a:pPr>
            <a:r>
              <a:rPr lang="en-US" sz="2400" spc="139" dirty="0">
                <a:solidFill>
                  <a:srgbClr val="E07E3C"/>
                </a:solidFill>
                <a:latin typeface="Arial Bold"/>
              </a:rPr>
              <a:t>DEPÓSITO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625238" y="1725564"/>
            <a:ext cx="6058383" cy="3542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99"/>
              </a:lnSpc>
              <a:spcBef>
                <a:spcPct val="0"/>
              </a:spcBef>
            </a:pPr>
            <a:r>
              <a:rPr lang="en-US" sz="2000" spc="19" dirty="0" err="1">
                <a:solidFill>
                  <a:srgbClr val="000000"/>
                </a:solidFill>
                <a:latin typeface="Arial"/>
              </a:rPr>
              <a:t>Depósito</a:t>
            </a:r>
            <a:r>
              <a:rPr lang="en-US" sz="2000" spc="19" dirty="0">
                <a:solidFill>
                  <a:srgbClr val="000000"/>
                </a:solidFill>
                <a:latin typeface="Arial"/>
              </a:rPr>
              <a:t> de $500</a:t>
            </a:r>
            <a:endParaRPr lang="en-US" sz="2000" spc="19" dirty="0">
              <a:latin typeface="Arial"/>
              <a:cs typeface="Arial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5625238" y="2298236"/>
            <a:ext cx="5866585" cy="356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3"/>
              </a:lnSpc>
              <a:spcBef>
                <a:spcPct val="0"/>
              </a:spcBef>
            </a:pPr>
            <a:r>
              <a:rPr lang="en-US" sz="2400" spc="139" dirty="0">
                <a:solidFill>
                  <a:srgbClr val="E07E3C"/>
                </a:solidFill>
                <a:latin typeface="Arial Bold"/>
              </a:rPr>
              <a:t>PORTAL</a:t>
            </a:r>
            <a:endParaRPr lang="en-US" sz="2400" spc="139" dirty="0">
              <a:solidFill>
                <a:srgbClr val="E07E3C"/>
              </a:solidFill>
              <a:latin typeface="Arial Bold"/>
              <a:cs typeface="Arial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5625238" y="2656400"/>
            <a:ext cx="6092188" cy="15011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99"/>
              </a:lnSpc>
              <a:spcBef>
                <a:spcPct val="0"/>
              </a:spcBef>
            </a:pPr>
            <a:r>
              <a:rPr lang="en-US" sz="2000" spc="19" dirty="0">
                <a:solidFill>
                  <a:srgbClr val="000000"/>
                </a:solidFill>
                <a:latin typeface="Arial"/>
              </a:rPr>
              <a:t>Los </a:t>
            </a:r>
            <a:r>
              <a:rPr lang="en-US" sz="2000" spc="19" dirty="0" err="1">
                <a:solidFill>
                  <a:srgbClr val="000000"/>
                </a:solidFill>
                <a:latin typeface="Arial"/>
              </a:rPr>
              <a:t>participantes</a:t>
            </a:r>
            <a:r>
              <a:rPr lang="en-US" sz="2000" spc="19" dirty="0">
                <a:solidFill>
                  <a:srgbClr val="000000"/>
                </a:solidFill>
                <a:latin typeface="Arial"/>
              </a:rPr>
              <a:t> </a:t>
            </a:r>
            <a:r>
              <a:rPr lang="en-US" sz="2000" spc="19" dirty="0" err="1">
                <a:solidFill>
                  <a:srgbClr val="000000"/>
                </a:solidFill>
                <a:latin typeface="Arial"/>
              </a:rPr>
              <a:t>deben</a:t>
            </a:r>
            <a:r>
              <a:rPr lang="en-US" sz="2000" spc="19" dirty="0">
                <a:solidFill>
                  <a:srgbClr val="000000"/>
                </a:solidFill>
                <a:latin typeface="Arial"/>
              </a:rPr>
              <a:t> </a:t>
            </a:r>
            <a:r>
              <a:rPr lang="en-US" sz="2000" spc="19" dirty="0" err="1">
                <a:solidFill>
                  <a:srgbClr val="000000"/>
                </a:solidFill>
                <a:latin typeface="Arial"/>
              </a:rPr>
              <a:t>crear</a:t>
            </a:r>
            <a:r>
              <a:rPr lang="en-US" sz="2000" spc="19" dirty="0">
                <a:solidFill>
                  <a:srgbClr val="000000"/>
                </a:solidFill>
                <a:latin typeface="Arial"/>
              </a:rPr>
              <a:t> un </a:t>
            </a:r>
            <a:r>
              <a:rPr lang="en-US" sz="2000" spc="19" dirty="0" err="1">
                <a:solidFill>
                  <a:srgbClr val="000000"/>
                </a:solidFill>
                <a:latin typeface="Arial"/>
              </a:rPr>
              <a:t>cuenta</a:t>
            </a:r>
            <a:r>
              <a:rPr lang="en-US" sz="2000" spc="1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000" spc="19" dirty="0" err="1">
                <a:solidFill>
                  <a:srgbClr val="000000"/>
                </a:solidFill>
                <a:latin typeface="Arial"/>
              </a:rPr>
              <a:t>en</a:t>
            </a:r>
            <a:r>
              <a:rPr lang="en-US" sz="2000" spc="1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000" spc="19" dirty="0" err="1">
                <a:solidFill>
                  <a:srgbClr val="000000"/>
                </a:solidFill>
                <a:latin typeface="Arial"/>
              </a:rPr>
              <a:t>el</a:t>
            </a:r>
            <a:r>
              <a:rPr lang="en-US" sz="2000" spc="19" dirty="0">
                <a:solidFill>
                  <a:srgbClr val="000000"/>
                </a:solidFill>
                <a:latin typeface="Arial"/>
              </a:rPr>
              <a:t> portal de Xperitas y </a:t>
            </a:r>
            <a:r>
              <a:rPr lang="en-US" sz="2000" spc="19" dirty="0" err="1">
                <a:solidFill>
                  <a:srgbClr val="000000"/>
                </a:solidFill>
                <a:latin typeface="Arial"/>
              </a:rPr>
              <a:t>buscar</a:t>
            </a:r>
            <a:r>
              <a:rPr lang="en-US" sz="2000" spc="19" dirty="0">
                <a:solidFill>
                  <a:srgbClr val="000000"/>
                </a:solidFill>
                <a:latin typeface="Arial"/>
              </a:rPr>
              <a:t> la </a:t>
            </a:r>
            <a:r>
              <a:rPr lang="en-US" sz="2000" spc="19" dirty="0" err="1">
                <a:solidFill>
                  <a:srgbClr val="000000"/>
                </a:solidFill>
                <a:latin typeface="Arial"/>
              </a:rPr>
              <a:t>confirmación</a:t>
            </a:r>
            <a:r>
              <a:rPr lang="en-US" sz="2000" spc="1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000" spc="19" dirty="0" err="1">
                <a:solidFill>
                  <a:srgbClr val="000000"/>
                </a:solidFill>
                <a:latin typeface="Arial"/>
              </a:rPr>
              <a:t>por</a:t>
            </a:r>
            <a:r>
              <a:rPr lang="en-US" sz="2000" spc="1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000" spc="19" dirty="0" err="1">
                <a:solidFill>
                  <a:srgbClr val="000000"/>
                </a:solidFill>
                <a:latin typeface="Arial"/>
              </a:rPr>
              <a:t>correo</a:t>
            </a:r>
            <a:r>
              <a:rPr lang="en-US" sz="2000" spc="1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000" spc="19" dirty="0" err="1">
                <a:solidFill>
                  <a:srgbClr val="000000"/>
                </a:solidFill>
                <a:latin typeface="Arial"/>
              </a:rPr>
              <a:t>electrónico</a:t>
            </a:r>
            <a:r>
              <a:rPr lang="en-US" sz="2000" spc="19" dirty="0">
                <a:solidFill>
                  <a:srgbClr val="000000"/>
                </a:solidFill>
                <a:latin typeface="Arial"/>
              </a:rPr>
              <a:t>.</a:t>
            </a:r>
          </a:p>
          <a:p>
            <a:pPr>
              <a:lnSpc>
                <a:spcPts val="2999"/>
              </a:lnSpc>
              <a:spcBef>
                <a:spcPct val="0"/>
              </a:spcBef>
            </a:pPr>
            <a:r>
              <a:rPr lang="en-US" sz="2000" spc="19" dirty="0">
                <a:solidFill>
                  <a:srgbClr val="000000"/>
                </a:solidFill>
                <a:latin typeface="Arial"/>
              </a:rPr>
              <a:t>. </a:t>
            </a:r>
            <a:endParaRPr lang="en-US" sz="2000" spc="19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5639615" y="4003223"/>
            <a:ext cx="5866585" cy="3674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3"/>
              </a:lnSpc>
              <a:spcBef>
                <a:spcPct val="0"/>
              </a:spcBef>
            </a:pPr>
            <a:r>
              <a:rPr lang="en-US" sz="2400" spc="139" dirty="0">
                <a:solidFill>
                  <a:srgbClr val="E07E3C"/>
                </a:solidFill>
                <a:latin typeface="Arial Bold"/>
              </a:rPr>
              <a:t>COMPLETAR LAS FORMAS</a:t>
            </a:r>
            <a:endParaRPr lang="en-US" dirty="0"/>
          </a:p>
        </p:txBody>
      </p:sp>
      <p:sp>
        <p:nvSpPr>
          <p:cNvPr id="15" name="TextBox 15"/>
          <p:cNvSpPr txBox="1"/>
          <p:nvPr/>
        </p:nvSpPr>
        <p:spPr>
          <a:xfrm>
            <a:off x="5639615" y="4351976"/>
            <a:ext cx="6196131" cy="733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99"/>
              </a:lnSpc>
              <a:spcBef>
                <a:spcPct val="0"/>
              </a:spcBef>
            </a:pPr>
            <a:r>
              <a:rPr lang="en-US" sz="2000" spc="19" dirty="0">
                <a:solidFill>
                  <a:srgbClr val="000000"/>
                </a:solidFill>
                <a:latin typeface="Arial"/>
              </a:rPr>
              <a:t>Llena las </a:t>
            </a:r>
            <a:r>
              <a:rPr lang="en-US" sz="2000" spc="19" dirty="0" err="1">
                <a:solidFill>
                  <a:srgbClr val="000000"/>
                </a:solidFill>
                <a:latin typeface="Arial"/>
              </a:rPr>
              <a:t>formas</a:t>
            </a:r>
            <a:r>
              <a:rPr lang="en-US" sz="2000" spc="19" dirty="0">
                <a:solidFill>
                  <a:srgbClr val="000000"/>
                </a:solidFill>
                <a:latin typeface="Arial"/>
              </a:rPr>
              <a:t> </a:t>
            </a:r>
            <a:r>
              <a:rPr lang="en-US" sz="2000" spc="19" dirty="0" err="1">
                <a:solidFill>
                  <a:srgbClr val="000000"/>
                </a:solidFill>
                <a:latin typeface="Arial"/>
              </a:rPr>
              <a:t>en</a:t>
            </a:r>
            <a:r>
              <a:rPr lang="en-US" sz="2000" spc="1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000" spc="19" dirty="0" err="1">
                <a:solidFill>
                  <a:srgbClr val="000000"/>
                </a:solidFill>
                <a:latin typeface="Arial"/>
              </a:rPr>
              <a:t>el</a:t>
            </a:r>
            <a:r>
              <a:rPr lang="en-US" sz="2000" spc="19" dirty="0">
                <a:solidFill>
                  <a:srgbClr val="000000"/>
                </a:solidFill>
                <a:latin typeface="Arial"/>
              </a:rPr>
              <a:t> portal, </a:t>
            </a:r>
            <a:r>
              <a:rPr lang="en-US" sz="2000" spc="19" dirty="0" err="1">
                <a:solidFill>
                  <a:srgbClr val="000000"/>
                </a:solidFill>
                <a:latin typeface="Arial"/>
              </a:rPr>
              <a:t>particularmente</a:t>
            </a:r>
            <a:r>
              <a:rPr lang="en-US" sz="2000" spc="19" dirty="0">
                <a:solidFill>
                  <a:srgbClr val="000000"/>
                </a:solidFill>
                <a:latin typeface="Arial"/>
              </a:rPr>
              <a:t> la </a:t>
            </a:r>
            <a:r>
              <a:rPr lang="en-US" sz="2000" spc="19" dirty="0" err="1">
                <a:solidFill>
                  <a:srgbClr val="000000"/>
                </a:solidFill>
                <a:latin typeface="Arial"/>
              </a:rPr>
              <a:t>sección</a:t>
            </a:r>
            <a:r>
              <a:rPr lang="en-US" sz="2000" spc="19" dirty="0">
                <a:solidFill>
                  <a:srgbClr val="000000"/>
                </a:solidFill>
                <a:latin typeface="Arial"/>
              </a:rPr>
              <a:t> C de la </a:t>
            </a:r>
            <a:r>
              <a:rPr lang="en-US" sz="2000" spc="19" dirty="0" err="1">
                <a:solidFill>
                  <a:srgbClr val="000000"/>
                </a:solidFill>
                <a:latin typeface="Arial"/>
              </a:rPr>
              <a:t>información</a:t>
            </a:r>
            <a:r>
              <a:rPr lang="en-US" sz="2000" spc="19" dirty="0">
                <a:solidFill>
                  <a:srgbClr val="000000"/>
                </a:solidFill>
                <a:latin typeface="Arial"/>
              </a:rPr>
              <a:t> de </a:t>
            </a:r>
            <a:r>
              <a:rPr lang="en-US" sz="2000" spc="19" dirty="0" err="1">
                <a:solidFill>
                  <a:srgbClr val="000000"/>
                </a:solidFill>
                <a:latin typeface="Arial"/>
              </a:rPr>
              <a:t>salud</a:t>
            </a:r>
            <a:endParaRPr lang="en-US" dirty="0">
              <a:ea typeface="Calibri"/>
              <a:cs typeface="Calibri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5625238" y="5280098"/>
            <a:ext cx="5866585" cy="3674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3"/>
              </a:lnSpc>
              <a:spcBef>
                <a:spcPct val="0"/>
              </a:spcBef>
            </a:pPr>
            <a:r>
              <a:rPr lang="en-US" sz="2400" spc="139" dirty="0">
                <a:solidFill>
                  <a:srgbClr val="E07E3C"/>
                </a:solidFill>
                <a:latin typeface="Arial Bold"/>
              </a:rPr>
              <a:t>BOLETINES</a:t>
            </a:r>
            <a:endParaRPr lang="en-US" dirty="0"/>
          </a:p>
        </p:txBody>
      </p:sp>
      <p:sp>
        <p:nvSpPr>
          <p:cNvPr id="17" name="TextBox 17"/>
          <p:cNvSpPr txBox="1"/>
          <p:nvPr/>
        </p:nvSpPr>
        <p:spPr>
          <a:xfrm>
            <a:off x="5639616" y="5668956"/>
            <a:ext cx="6196130" cy="3542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99"/>
              </a:lnSpc>
              <a:spcBef>
                <a:spcPct val="0"/>
              </a:spcBef>
            </a:pPr>
            <a:r>
              <a:rPr lang="en-US" sz="2000" spc="19" dirty="0">
                <a:solidFill>
                  <a:srgbClr val="000000"/>
                </a:solidFill>
                <a:latin typeface="Arial"/>
              </a:rPr>
              <a:t>Ver </a:t>
            </a:r>
            <a:r>
              <a:rPr lang="en-US" sz="2000" spc="19" dirty="0" err="1">
                <a:solidFill>
                  <a:srgbClr val="000000"/>
                </a:solidFill>
                <a:latin typeface="Arial"/>
              </a:rPr>
              <a:t>los</a:t>
            </a:r>
            <a:r>
              <a:rPr lang="en-US" sz="2000" spc="1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000" spc="19" dirty="0" err="1">
                <a:solidFill>
                  <a:srgbClr val="000000"/>
                </a:solidFill>
                <a:latin typeface="Arial"/>
              </a:rPr>
              <a:t>boletines</a:t>
            </a:r>
            <a:r>
              <a:rPr lang="en-US" sz="2000" spc="19" dirty="0">
                <a:solidFill>
                  <a:srgbClr val="000000"/>
                </a:solidFill>
                <a:latin typeface="Arial"/>
              </a:rPr>
              <a:t> para mas </a:t>
            </a:r>
            <a:r>
              <a:rPr lang="en-US" sz="2000" spc="19" dirty="0" err="1">
                <a:solidFill>
                  <a:srgbClr val="000000"/>
                </a:solidFill>
                <a:latin typeface="Arial"/>
              </a:rPr>
              <a:t>información</a:t>
            </a:r>
            <a:r>
              <a:rPr lang="en-US" sz="2000" spc="19" dirty="0">
                <a:solidFill>
                  <a:srgbClr val="000000"/>
                </a:solidFill>
                <a:latin typeface="Arial"/>
              </a:rPr>
              <a:t>.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53735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117" y="0"/>
            <a:ext cx="12761399" cy="1510896"/>
            <a:chOff x="0" y="0"/>
            <a:chExt cx="6509243" cy="7703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509243" cy="770304"/>
            </a:xfrm>
            <a:custGeom>
              <a:avLst/>
              <a:gdLst/>
              <a:ahLst/>
              <a:cxnLst/>
              <a:rect l="l" t="t" r="r" b="b"/>
              <a:pathLst>
                <a:path w="6509243" h="770304">
                  <a:moveTo>
                    <a:pt x="6306043" y="0"/>
                  </a:moveTo>
                  <a:lnTo>
                    <a:pt x="0" y="0"/>
                  </a:lnTo>
                  <a:lnTo>
                    <a:pt x="0" y="770304"/>
                  </a:lnTo>
                  <a:lnTo>
                    <a:pt x="6306043" y="770304"/>
                  </a:lnTo>
                  <a:lnTo>
                    <a:pt x="6509243" y="385152"/>
                  </a:lnTo>
                  <a:lnTo>
                    <a:pt x="6306043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6394943" cy="8655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Freeform 5"/>
          <p:cNvSpPr/>
          <p:nvPr/>
        </p:nvSpPr>
        <p:spPr>
          <a:xfrm>
            <a:off x="685800" y="416113"/>
            <a:ext cx="2225148" cy="678670"/>
          </a:xfrm>
          <a:custGeom>
            <a:avLst/>
            <a:gdLst/>
            <a:ahLst/>
            <a:cxnLst/>
            <a:rect l="l" t="t" r="r" b="b"/>
            <a:pathLst>
              <a:path w="3337722" h="1018005">
                <a:moveTo>
                  <a:pt x="0" y="0"/>
                </a:moveTo>
                <a:lnTo>
                  <a:pt x="3337722" y="0"/>
                </a:lnTo>
                <a:lnTo>
                  <a:pt x="3337722" y="1018005"/>
                </a:lnTo>
                <a:lnTo>
                  <a:pt x="0" y="10180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TextBox 7"/>
          <p:cNvSpPr txBox="1"/>
          <p:nvPr/>
        </p:nvSpPr>
        <p:spPr>
          <a:xfrm>
            <a:off x="734912" y="2630693"/>
            <a:ext cx="6275487" cy="4433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34"/>
              </a:lnSpc>
            </a:pPr>
            <a:r>
              <a:rPr lang="en-US" sz="2800">
                <a:solidFill>
                  <a:srgbClr val="E07E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Enrollment, Payment, Portal Login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34912" y="3086441"/>
            <a:ext cx="3218557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Registration@Xperitas.org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34914" y="3780161"/>
            <a:ext cx="2618283" cy="433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34"/>
              </a:lnSpc>
            </a:pPr>
            <a:r>
              <a:rPr lang="en-US" sz="2800">
                <a:solidFill>
                  <a:srgbClr val="E07E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 Details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59504" y="4223726"/>
            <a:ext cx="5632315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Lucia@Xperitas.org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56378" y="5007828"/>
            <a:ext cx="5624186" cy="4376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34"/>
              </a:lnSpc>
            </a:pPr>
            <a:r>
              <a:rPr lang="en-US" sz="2800" dirty="0">
                <a:solidFill>
                  <a:srgbClr val="E07E3C"/>
                </a:solidFill>
                <a:latin typeface="Arial"/>
                <a:cs typeface="Arial"/>
              </a:rPr>
              <a:t>Financial Aid and Scholarships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59504" y="5441536"/>
            <a:ext cx="5632315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Arial"/>
                <a:cs typeface="Arial"/>
              </a:rPr>
              <a:t>Leslie@Xperitas.org</a:t>
            </a:r>
          </a:p>
        </p:txBody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4955F11E-DDC3-EF2B-113F-7EC87CCB4DE9}"/>
              </a:ext>
            </a:extLst>
          </p:cNvPr>
          <p:cNvSpPr/>
          <p:nvPr/>
        </p:nvSpPr>
        <p:spPr>
          <a:xfrm>
            <a:off x="6096001" y="1747738"/>
            <a:ext cx="6096000" cy="5110264"/>
          </a:xfrm>
          <a:custGeom>
            <a:avLst/>
            <a:gdLst/>
            <a:ahLst/>
            <a:cxnLst/>
            <a:rect l="l" t="t" r="r" b="b"/>
            <a:pathLst>
              <a:path w="7557723" h="6335623">
                <a:moveTo>
                  <a:pt x="0" y="0"/>
                </a:moveTo>
                <a:lnTo>
                  <a:pt x="7557723" y="0"/>
                </a:lnTo>
                <a:lnTo>
                  <a:pt x="7557723" y="6335623"/>
                </a:lnTo>
                <a:lnTo>
                  <a:pt x="0" y="63356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4" name="text 2">
            <a:extLst>
              <a:ext uri="{FF2B5EF4-FFF2-40B4-BE49-F238E27FC236}">
                <a16:creationId xmlns:a16="http://schemas.microsoft.com/office/drawing/2014/main" id="{51B22330-46A9-8F34-A97B-C7E28192150D}"/>
              </a:ext>
            </a:extLst>
          </p:cNvPr>
          <p:cNvSpPr/>
          <p:nvPr/>
        </p:nvSpPr>
        <p:spPr>
          <a:xfrm>
            <a:off x="734912" y="1784947"/>
            <a:ext cx="7585310" cy="639291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hangingPunct="0">
              <a:lnSpc>
                <a:spcPct val="83333"/>
              </a:lnSpc>
              <a:spcBef>
                <a:spcPct val="6667"/>
              </a:spcBef>
            </a:pPr>
            <a:r>
              <a:rPr lang="en-US" sz="6000" b="1">
                <a:solidFill>
                  <a:srgbClr val="004B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Contact Us</a:t>
            </a:r>
            <a:endParaRPr sz="6000" b="1">
              <a:solidFill>
                <a:srgbClr val="004B8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81BDBC42-7180-115E-9E38-8E3F1EF9F17F}"/>
              </a:ext>
            </a:extLst>
          </p:cNvPr>
          <p:cNvSpPr txBox="1"/>
          <p:nvPr/>
        </p:nvSpPr>
        <p:spPr>
          <a:xfrm>
            <a:off x="755234" y="6003508"/>
            <a:ext cx="4690467" cy="447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34"/>
              </a:lnSpc>
            </a:pPr>
            <a:r>
              <a:rPr lang="en-US" sz="2800" dirty="0">
                <a:solidFill>
                  <a:srgbClr val="00B0F0"/>
                </a:solidFill>
                <a:latin typeface="Arial"/>
                <a:cs typeface="Arial"/>
              </a:rPr>
              <a:t>www.Xperitas.org</a:t>
            </a:r>
            <a:endParaRPr lang="en-US">
              <a:solidFill>
                <a:srgbClr val="00B0F0"/>
              </a:solidFill>
              <a:ea typeface="Calibri"/>
              <a:cs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0433671-8C2F-821E-4D37-B69605C651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79218">
            <a:off x="4926663" y="5177542"/>
            <a:ext cx="1683865" cy="1675796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0" y="-134685"/>
            <a:ext cx="12192000" cy="2036069"/>
            <a:chOff x="0" y="-482203"/>
            <a:chExt cx="22350498" cy="7530703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-482203"/>
              <a:ext cx="22350498" cy="7530703"/>
              <a:chOff x="0" y="-95250"/>
              <a:chExt cx="4414913" cy="148754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414913" cy="1392296"/>
              </a:xfrm>
              <a:custGeom>
                <a:avLst/>
                <a:gdLst/>
                <a:ahLst/>
                <a:cxnLst/>
                <a:rect l="l" t="t" r="r" b="b"/>
                <a:pathLst>
                  <a:path w="4414913" h="1392296">
                    <a:moveTo>
                      <a:pt x="0" y="0"/>
                    </a:moveTo>
                    <a:lnTo>
                      <a:pt x="4414913" y="0"/>
                    </a:lnTo>
                    <a:lnTo>
                      <a:pt x="4414913" y="1392296"/>
                    </a:lnTo>
                    <a:lnTo>
                      <a:pt x="0" y="1392296"/>
                    </a:lnTo>
                    <a:close/>
                  </a:path>
                </a:pathLst>
              </a:custGeom>
              <a:solidFill>
                <a:srgbClr val="004B87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95250"/>
                <a:ext cx="4414913" cy="148754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2239"/>
                  </a:lnSpc>
                </a:pPr>
                <a:endParaRPr sz="1200"/>
              </a:p>
            </p:txBody>
          </p:sp>
        </p:grpSp>
        <p:sp>
          <p:nvSpPr>
            <p:cNvPr id="6" name="Freeform 6"/>
            <p:cNvSpPr/>
            <p:nvPr/>
          </p:nvSpPr>
          <p:spPr>
            <a:xfrm rot="-5400000">
              <a:off x="7510980" y="-7510980"/>
              <a:ext cx="7024920" cy="22046879"/>
            </a:xfrm>
            <a:custGeom>
              <a:avLst/>
              <a:gdLst/>
              <a:ahLst/>
              <a:cxnLst/>
              <a:rect l="l" t="t" r="r" b="b"/>
              <a:pathLst>
                <a:path w="7024920" h="22046879">
                  <a:moveTo>
                    <a:pt x="0" y="0"/>
                  </a:moveTo>
                  <a:lnTo>
                    <a:pt x="7024919" y="0"/>
                  </a:lnTo>
                  <a:lnTo>
                    <a:pt x="7024919" y="22046879"/>
                  </a:lnTo>
                  <a:lnTo>
                    <a:pt x="0" y="22046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213838"/>
              </a:stretch>
            </a:blipFill>
          </p:spPr>
          <p:txBody>
            <a:bodyPr/>
            <a:lstStyle/>
            <a:p>
              <a:endParaRPr lang="en-US" sz="1200" dirty="0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0000077" y="398903"/>
            <a:ext cx="1841324" cy="549328"/>
          </a:xfrm>
          <a:custGeom>
            <a:avLst/>
            <a:gdLst/>
            <a:ahLst/>
            <a:cxnLst/>
            <a:rect l="l" t="t" r="r" b="b"/>
            <a:pathLst>
              <a:path w="2761986" h="823992">
                <a:moveTo>
                  <a:pt x="0" y="0"/>
                </a:moveTo>
                <a:lnTo>
                  <a:pt x="2761986" y="0"/>
                </a:lnTo>
                <a:lnTo>
                  <a:pt x="2761986" y="823993"/>
                </a:lnTo>
                <a:lnTo>
                  <a:pt x="0" y="8239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82E2746-A93D-3BE6-071D-7907FD892627}"/>
              </a:ext>
            </a:extLst>
          </p:cNvPr>
          <p:cNvSpPr txBox="1"/>
          <p:nvPr/>
        </p:nvSpPr>
        <p:spPr>
          <a:xfrm>
            <a:off x="2826785" y="528290"/>
            <a:ext cx="637280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Reasons You Definitely Should Not Go to Puerto Rico</a:t>
            </a:r>
          </a:p>
        </p:txBody>
      </p:sp>
      <p:pic>
        <p:nvPicPr>
          <p:cNvPr id="22" name="Graphic 21" descr="Warning with solid fill">
            <a:extLst>
              <a:ext uri="{FF2B5EF4-FFF2-40B4-BE49-F238E27FC236}">
                <a16:creationId xmlns:a16="http://schemas.microsoft.com/office/drawing/2014/main" id="{F784CE84-E98C-CA3E-1A92-175E851C82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20909" y="45535"/>
            <a:ext cx="1805392" cy="180539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16EE382-7A98-6BE0-A932-B1299F101728}"/>
              </a:ext>
            </a:extLst>
          </p:cNvPr>
          <p:cNvSpPr txBox="1"/>
          <p:nvPr/>
        </p:nvSpPr>
        <p:spPr>
          <a:xfrm>
            <a:off x="109304" y="2109750"/>
            <a:ext cx="298356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1. Your Spanish Will Get Too Good! 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Imagine returning home and suddenly understanding all those Spanish songs and TV shows. You’ll sadly have no excuses for not doing your Spanish homework anymore!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6F5851B-2393-F1CC-31A7-EC9B6EC0E264}"/>
              </a:ext>
            </a:extLst>
          </p:cNvPr>
          <p:cNvSpPr txBox="1"/>
          <p:nvPr/>
        </p:nvSpPr>
        <p:spPr>
          <a:xfrm>
            <a:off x="4504204" y="2109750"/>
            <a:ext cx="298356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2. You'll Get Addicted to Fresh Fruits!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Seriously, who wants to eat pineapples and coconuts fresh from the source? You might develop an unhealthy obsession with tropical fruit and smoothies.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C724AD2-FD9E-E415-763B-4395C52036B8}"/>
              </a:ext>
            </a:extLst>
          </p:cNvPr>
          <p:cNvSpPr txBox="1"/>
          <p:nvPr/>
        </p:nvSpPr>
        <p:spPr>
          <a:xfrm>
            <a:off x="8899104" y="2109750"/>
            <a:ext cx="298356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You'll Become a Coffee Snob! 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After tasting the rich, flavorful Puerto Rican coffee, you'll never be able to look at your regular cup of joe the same way again. Starbucks? Please.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5E39870-037F-10D3-1737-22CFF6580422}"/>
              </a:ext>
            </a:extLst>
          </p:cNvPr>
          <p:cNvSpPr txBox="1"/>
          <p:nvPr/>
        </p:nvSpPr>
        <p:spPr>
          <a:xfrm>
            <a:off x="109304" y="4321418"/>
            <a:ext cx="288377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4. The Nature is Just Too Perfect! 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Lush green rainforests, stunning coastline, and pristine beaches every day? You'll never want to leave, and then what will you do with all your winter clothes?</a:t>
            </a:r>
          </a:p>
          <a:p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97D1474-6FE3-67EA-17AD-5B512B8298F3}"/>
              </a:ext>
            </a:extLst>
          </p:cNvPr>
          <p:cNvSpPr txBox="1"/>
          <p:nvPr/>
        </p:nvSpPr>
        <p:spPr>
          <a:xfrm>
            <a:off x="4521408" y="4321418"/>
            <a:ext cx="298356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5. You'll Have Too Many Adventures! 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From setting sail on a catamaran to kayaking through a bioluminescent bay, you’ll actively explore Puerto Rico. Who needs all that adrenaline, right?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F0EA4BF5-8FD8-19C4-9B14-88E5C49146E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6160" y="3310079"/>
            <a:ext cx="750624" cy="89685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7B438FC-9B3A-33D6-2AA7-8506DDB09EC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33831" y="3259339"/>
            <a:ext cx="1124308" cy="92815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80E146D-A613-9543-373D-82CABF849F6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57331" y="3310079"/>
            <a:ext cx="1267108" cy="886976"/>
          </a:xfrm>
          <a:prstGeom prst="rect">
            <a:avLst/>
          </a:prstGeom>
        </p:spPr>
      </p:pic>
      <p:pic>
        <p:nvPicPr>
          <p:cNvPr id="8" name="Graphic 7" descr="Grinning with tears of joy face outline outline">
            <a:extLst>
              <a:ext uri="{FF2B5EF4-FFF2-40B4-BE49-F238E27FC236}">
                <a16:creationId xmlns:a16="http://schemas.microsoft.com/office/drawing/2014/main" id="{BFE63827-C27D-EF55-208E-AF5427C825B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899274" y="406177"/>
            <a:ext cx="1267767" cy="1312590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DD7BC129-AB8B-3E63-766C-145030AE19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5B19F4BD-7DE8-DDBA-1432-66A832DFD9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7A4F9C4D-FB72-74FD-BE8C-49EF5E1E88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04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5" name="Picture 14" descr="A beach with a sun and clouds&#10;&#10;Description automatically generated">
            <a:extLst>
              <a:ext uri="{FF2B5EF4-FFF2-40B4-BE49-F238E27FC236}">
                <a16:creationId xmlns:a16="http://schemas.microsoft.com/office/drawing/2014/main" id="{CACE0AF5-BD03-EA7F-FE9C-351F3220376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91" y="5524763"/>
            <a:ext cx="1348810" cy="1348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9556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95DB15A4-9D2C-E63E-43BE-1871E7FF9888}"/>
              </a:ext>
            </a:extLst>
          </p:cNvPr>
          <p:cNvSpPr/>
          <p:nvPr/>
        </p:nvSpPr>
        <p:spPr>
          <a:xfrm>
            <a:off x="9631677" y="3007360"/>
            <a:ext cx="2042159" cy="345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AEB4F3E-F939-D765-98E8-8CE883575FE1}"/>
              </a:ext>
            </a:extLst>
          </p:cNvPr>
          <p:cNvSpPr/>
          <p:nvPr/>
        </p:nvSpPr>
        <p:spPr>
          <a:xfrm>
            <a:off x="7406637" y="3007360"/>
            <a:ext cx="2042159" cy="3454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5134744-0238-9104-85E4-DBD8F4299E94}"/>
              </a:ext>
            </a:extLst>
          </p:cNvPr>
          <p:cNvSpPr/>
          <p:nvPr/>
        </p:nvSpPr>
        <p:spPr>
          <a:xfrm>
            <a:off x="5181597" y="3007360"/>
            <a:ext cx="2042159" cy="3454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B8039B9-84DD-D137-03D5-94B7FA2EE405}"/>
              </a:ext>
            </a:extLst>
          </p:cNvPr>
          <p:cNvSpPr/>
          <p:nvPr/>
        </p:nvSpPr>
        <p:spPr>
          <a:xfrm>
            <a:off x="2956558" y="3007360"/>
            <a:ext cx="2042159" cy="3454400"/>
          </a:xfrm>
          <a:prstGeom prst="rect">
            <a:avLst/>
          </a:prstGeom>
          <a:solidFill>
            <a:srgbClr val="00B0F0">
              <a:alpha val="10000"/>
            </a:srgb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726664E-FA3A-5928-287E-8A5544F6A383}"/>
              </a:ext>
            </a:extLst>
          </p:cNvPr>
          <p:cNvSpPr/>
          <p:nvPr/>
        </p:nvSpPr>
        <p:spPr>
          <a:xfrm>
            <a:off x="680719" y="3007360"/>
            <a:ext cx="2042159" cy="3454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CAE804-E089-5356-3A6A-03714F04FF8C}"/>
              </a:ext>
            </a:extLst>
          </p:cNvPr>
          <p:cNvSpPr txBox="1"/>
          <p:nvPr/>
        </p:nvSpPr>
        <p:spPr>
          <a:xfrm>
            <a:off x="681712" y="3141291"/>
            <a:ext cx="2050602" cy="30469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b="1" dirty="0">
                <a:latin typeface="Arial"/>
                <a:cs typeface="Arial"/>
              </a:rPr>
              <a:t>Your Spanish Will Get Too Good! </a:t>
            </a:r>
            <a:endParaRPr lang="en-US" sz="1600" dirty="0">
              <a:latin typeface="Arial"/>
              <a:cs typeface="Arial"/>
            </a:endParaRPr>
          </a:p>
          <a:p>
            <a:r>
              <a:rPr lang="en-US" sz="1600" dirty="0">
                <a:latin typeface="Arial"/>
                <a:cs typeface="Arial"/>
              </a:rPr>
              <a:t>Imagine returning home and suddenly understanding all those Spanish songs and TV shows. You’ll sadly have no excuses for not doing your Spanish homework anymore!</a:t>
            </a:r>
            <a:endParaRPr lang="en-US" sz="1600">
              <a:ea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93E8AD-88E0-A571-4682-2F5B243FECAA}"/>
              </a:ext>
            </a:extLst>
          </p:cNvPr>
          <p:cNvSpPr txBox="1"/>
          <p:nvPr/>
        </p:nvSpPr>
        <p:spPr>
          <a:xfrm>
            <a:off x="2966705" y="3143189"/>
            <a:ext cx="2039559" cy="30469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b="1" dirty="0">
                <a:latin typeface="Arial"/>
                <a:cs typeface="Arial"/>
              </a:rPr>
              <a:t>You'll Get Addicted to Fresh Fruits!</a:t>
            </a:r>
            <a:endParaRPr lang="en-US" sz="1600" dirty="0">
              <a:latin typeface="Arial"/>
              <a:cs typeface="Arial"/>
            </a:endParaRPr>
          </a:p>
          <a:p>
            <a:r>
              <a:rPr lang="en-US" sz="1600" dirty="0">
                <a:latin typeface="Arial"/>
                <a:cs typeface="Arial"/>
              </a:rPr>
              <a:t>Seriously, who wants to eat pineapples and coconuts fresh from the source? You might develop an unhealthy obsession with tropical fruit and smoothies.</a:t>
            </a:r>
          </a:p>
          <a:p>
            <a:pPr algn="ctr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36BBF6-D77D-B52A-4277-3BD4017173D1}"/>
              </a:ext>
            </a:extLst>
          </p:cNvPr>
          <p:cNvSpPr txBox="1"/>
          <p:nvPr/>
        </p:nvSpPr>
        <p:spPr>
          <a:xfrm>
            <a:off x="5191819" y="3145585"/>
            <a:ext cx="2039559" cy="280076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b="1" dirty="0">
                <a:latin typeface="Arial"/>
                <a:cs typeface="Arial"/>
              </a:rPr>
              <a:t>You'll Become a Coffee Snob! </a:t>
            </a:r>
            <a:endParaRPr lang="en-US" sz="1600" dirty="0">
              <a:latin typeface="Arial"/>
              <a:cs typeface="Arial"/>
            </a:endParaRPr>
          </a:p>
          <a:p>
            <a:r>
              <a:rPr lang="en-US" sz="1600" dirty="0">
                <a:latin typeface="Arial"/>
                <a:cs typeface="Arial"/>
              </a:rPr>
              <a:t>After tasting the rich, flavorful Puerto Rican coffee, you'll never be able to look at your regular cup of joe the same way again. Starbucks? Please.</a:t>
            </a:r>
          </a:p>
          <a:p>
            <a:pPr algn="ctr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B41F21-089D-8BBF-D9EC-8D843EADC25B}"/>
              </a:ext>
            </a:extLst>
          </p:cNvPr>
          <p:cNvSpPr txBox="1"/>
          <p:nvPr/>
        </p:nvSpPr>
        <p:spPr>
          <a:xfrm>
            <a:off x="7416006" y="3142493"/>
            <a:ext cx="1958913" cy="30469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b="1" dirty="0">
                <a:latin typeface="Arial"/>
                <a:cs typeface="Arial"/>
              </a:rPr>
              <a:t>The Nature is Just Too Perfect! </a:t>
            </a:r>
            <a:endParaRPr lang="en-US" sz="1600" dirty="0">
              <a:latin typeface="Arial"/>
              <a:cs typeface="Arial"/>
            </a:endParaRPr>
          </a:p>
          <a:p>
            <a:r>
              <a:rPr lang="en-US" sz="1600" dirty="0">
                <a:latin typeface="Arial"/>
                <a:cs typeface="Arial"/>
              </a:rPr>
              <a:t>Lush green rainforests, stunning coastline, and pristine beaches every day? You'll never want to leave, and then what will you do with all your winter clothes?</a:t>
            </a:r>
            <a:endParaRPr lang="en-US" sz="1600" dirty="0">
              <a:ea typeface="Calibri"/>
              <a:cs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AEADBF-9450-8C98-6FA1-2E960969C83C}"/>
              </a:ext>
            </a:extLst>
          </p:cNvPr>
          <p:cNvSpPr txBox="1"/>
          <p:nvPr/>
        </p:nvSpPr>
        <p:spPr>
          <a:xfrm>
            <a:off x="9736718" y="3142493"/>
            <a:ext cx="1826199" cy="30469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b="1" dirty="0">
                <a:latin typeface="Arial"/>
                <a:cs typeface="Arial"/>
              </a:rPr>
              <a:t>You'll Have Too Many Adventures! </a:t>
            </a:r>
            <a:endParaRPr lang="en-US" sz="1600" dirty="0">
              <a:latin typeface="Arial"/>
              <a:cs typeface="Arial"/>
            </a:endParaRPr>
          </a:p>
          <a:p>
            <a:r>
              <a:rPr lang="en-US" sz="1600" dirty="0">
                <a:latin typeface="Arial"/>
                <a:cs typeface="Arial"/>
              </a:rPr>
              <a:t>From setting sail on a catamaran to kayaking through a bioluminescent bay, you’ll actively explore Puerto Rico. Who needs all that adrenaline, right?</a:t>
            </a:r>
            <a:endParaRPr lang="en-US" sz="1600" dirty="0">
              <a:ea typeface="Calibri"/>
              <a:cs typeface="Calibri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A74F0C8-0E8F-AA72-ABA9-7CBA881056E2}"/>
              </a:ext>
            </a:extLst>
          </p:cNvPr>
          <p:cNvSpPr/>
          <p:nvPr/>
        </p:nvSpPr>
        <p:spPr>
          <a:xfrm>
            <a:off x="-89210" y="2588"/>
            <a:ext cx="12382499" cy="1012031"/>
          </a:xfrm>
          <a:prstGeom prst="rect">
            <a:avLst/>
          </a:prstGeom>
          <a:solidFill>
            <a:srgbClr val="004B8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C7B8413-9D9D-6166-E9CB-839C4E84EFDD}"/>
              </a:ext>
            </a:extLst>
          </p:cNvPr>
          <p:cNvSpPr/>
          <p:nvPr/>
        </p:nvSpPr>
        <p:spPr>
          <a:xfrm>
            <a:off x="0" y="6536724"/>
            <a:ext cx="12192000" cy="321276"/>
          </a:xfrm>
          <a:prstGeom prst="rect">
            <a:avLst/>
          </a:prstGeom>
          <a:solidFill>
            <a:srgbClr val="ABC7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C398E0-E8E9-1A82-AB02-F4726FD577D1}"/>
              </a:ext>
            </a:extLst>
          </p:cNvPr>
          <p:cNvSpPr txBox="1"/>
          <p:nvPr/>
        </p:nvSpPr>
        <p:spPr>
          <a:xfrm>
            <a:off x="2547578" y="5310"/>
            <a:ext cx="7083359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/>
                <a:cs typeface="Arial"/>
              </a:rPr>
              <a:t>5 Reasons You Definitely Should </a:t>
            </a:r>
            <a:r>
              <a:rPr lang="en-US" sz="3200" b="1" dirty="0">
                <a:solidFill>
                  <a:srgbClr val="E07E3C"/>
                </a:solidFill>
                <a:latin typeface="Arial"/>
                <a:cs typeface="Arial"/>
              </a:rPr>
              <a:t>Not Go</a:t>
            </a:r>
            <a:r>
              <a:rPr lang="en-US" sz="3200" b="1" dirty="0">
                <a:solidFill>
                  <a:schemeClr val="bg1"/>
                </a:solidFill>
                <a:latin typeface="Arial"/>
                <a:cs typeface="Arial"/>
              </a:rPr>
              <a:t> to Puerto Rico...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4DF858-8030-3D15-1697-6B23C2118D82}"/>
              </a:ext>
            </a:extLst>
          </p:cNvPr>
          <p:cNvSpPr txBox="1"/>
          <p:nvPr/>
        </p:nvSpPr>
        <p:spPr>
          <a:xfrm>
            <a:off x="97897" y="152183"/>
            <a:ext cx="3374070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dirty="0">
                <a:solidFill>
                  <a:srgbClr val="ABC7CA"/>
                </a:solidFill>
                <a:latin typeface="Arial Bold"/>
                <a:cs typeface="Arial Bold"/>
              </a:rPr>
              <a:t>Students</a:t>
            </a:r>
          </a:p>
        </p:txBody>
      </p:sp>
      <p:pic>
        <p:nvPicPr>
          <p:cNvPr id="27" name="Graphic 26" descr="Grinning with tears of joy face outline outline">
            <a:extLst>
              <a:ext uri="{FF2B5EF4-FFF2-40B4-BE49-F238E27FC236}">
                <a16:creationId xmlns:a16="http://schemas.microsoft.com/office/drawing/2014/main" id="{3DB4DE91-7BEC-76F5-1D38-108B5BB375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90752" y="-2432"/>
            <a:ext cx="958205" cy="991122"/>
          </a:xfrm>
          <a:prstGeom prst="rect">
            <a:avLst/>
          </a:prstGeom>
        </p:spPr>
      </p:pic>
      <p:pic>
        <p:nvPicPr>
          <p:cNvPr id="29" name="Picture 28" descr="A cartoon of a person pointing up&#10;&#10;Description automatically generated">
            <a:extLst>
              <a:ext uri="{FF2B5EF4-FFF2-40B4-BE49-F238E27FC236}">
                <a16:creationId xmlns:a16="http://schemas.microsoft.com/office/drawing/2014/main" id="{04027DA6-7CAF-A4D2-3D9D-9268E7AA79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504" y="1178860"/>
            <a:ext cx="1441186" cy="1718381"/>
          </a:xfrm>
          <a:prstGeom prst="rect">
            <a:avLst/>
          </a:prstGeom>
        </p:spPr>
      </p:pic>
      <p:pic>
        <p:nvPicPr>
          <p:cNvPr id="31" name="Picture 30" descr="A group of different fruits&#10;&#10;Description automatically generated">
            <a:extLst>
              <a:ext uri="{FF2B5EF4-FFF2-40B4-BE49-F238E27FC236}">
                <a16:creationId xmlns:a16="http://schemas.microsoft.com/office/drawing/2014/main" id="{A65E609A-79DE-971F-3D4C-25BC746E98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9237" y="1294808"/>
            <a:ext cx="2041089" cy="1713964"/>
          </a:xfrm>
          <a:prstGeom prst="rect">
            <a:avLst/>
          </a:prstGeom>
        </p:spPr>
      </p:pic>
      <p:pic>
        <p:nvPicPr>
          <p:cNvPr id="33" name="Picture 32" descr="A cup of coffee with a foamy foam&#10;&#10;Description automatically generated">
            <a:extLst>
              <a:ext uri="{FF2B5EF4-FFF2-40B4-BE49-F238E27FC236}">
                <a16:creationId xmlns:a16="http://schemas.microsoft.com/office/drawing/2014/main" id="{DFB6EA21-13E0-BCCD-5615-B77E697CD5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8644" y="1405080"/>
            <a:ext cx="2398200" cy="1601349"/>
          </a:xfrm>
          <a:prstGeom prst="rect">
            <a:avLst/>
          </a:prstGeom>
        </p:spPr>
      </p:pic>
      <p:pic>
        <p:nvPicPr>
          <p:cNvPr id="35" name="Picture 34" descr="A beach with a sun and clouds&#10;&#10;Description automatically generated">
            <a:extLst>
              <a:ext uri="{FF2B5EF4-FFF2-40B4-BE49-F238E27FC236}">
                <a16:creationId xmlns:a16="http://schemas.microsoft.com/office/drawing/2014/main" id="{E3883FB3-DDB8-D2E6-42D9-6916E26762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428" y="988482"/>
            <a:ext cx="2051278" cy="2027467"/>
          </a:xfrm>
          <a:prstGeom prst="rect">
            <a:avLst/>
          </a:prstGeom>
        </p:spPr>
      </p:pic>
      <p:pic>
        <p:nvPicPr>
          <p:cNvPr id="37" name="Picture 36" descr="A person in a kayak&#10;&#10;Description automatically generated">
            <a:extLst>
              <a:ext uri="{FF2B5EF4-FFF2-40B4-BE49-F238E27FC236}">
                <a16:creationId xmlns:a16="http://schemas.microsoft.com/office/drawing/2014/main" id="{0737D5BF-724C-A457-BCA7-9085AF8C0A1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19577" r="532" b="23729"/>
          <a:stretch/>
        </p:blipFill>
        <p:spPr>
          <a:xfrm>
            <a:off x="9629633" y="1617574"/>
            <a:ext cx="2219682" cy="127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244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95DB15A4-9D2C-E63E-43BE-1871E7FF9888}"/>
              </a:ext>
            </a:extLst>
          </p:cNvPr>
          <p:cNvSpPr/>
          <p:nvPr/>
        </p:nvSpPr>
        <p:spPr>
          <a:xfrm>
            <a:off x="9631677" y="3007360"/>
            <a:ext cx="2042159" cy="345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AEB4F3E-F939-D765-98E8-8CE883575FE1}"/>
              </a:ext>
            </a:extLst>
          </p:cNvPr>
          <p:cNvSpPr/>
          <p:nvPr/>
        </p:nvSpPr>
        <p:spPr>
          <a:xfrm>
            <a:off x="7406637" y="3007360"/>
            <a:ext cx="2042159" cy="3454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5134744-0238-9104-85E4-DBD8F4299E94}"/>
              </a:ext>
            </a:extLst>
          </p:cNvPr>
          <p:cNvSpPr/>
          <p:nvPr/>
        </p:nvSpPr>
        <p:spPr>
          <a:xfrm>
            <a:off x="5181597" y="3007360"/>
            <a:ext cx="2042159" cy="3454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B8039B9-84DD-D137-03D5-94B7FA2EE405}"/>
              </a:ext>
            </a:extLst>
          </p:cNvPr>
          <p:cNvSpPr/>
          <p:nvPr/>
        </p:nvSpPr>
        <p:spPr>
          <a:xfrm>
            <a:off x="2956558" y="3007360"/>
            <a:ext cx="2042159" cy="3454400"/>
          </a:xfrm>
          <a:prstGeom prst="rect">
            <a:avLst/>
          </a:prstGeom>
          <a:solidFill>
            <a:srgbClr val="00B0F0">
              <a:alpha val="10000"/>
            </a:srgb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726664E-FA3A-5928-287E-8A5544F6A383}"/>
              </a:ext>
            </a:extLst>
          </p:cNvPr>
          <p:cNvSpPr/>
          <p:nvPr/>
        </p:nvSpPr>
        <p:spPr>
          <a:xfrm>
            <a:off x="680719" y="3007360"/>
            <a:ext cx="2042159" cy="3454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2"/>
          <p:cNvGrpSpPr>
            <a:grpSpLocks noGrp="1" noUngrp="1" noRot="1" noMove="1" noResize="1"/>
          </p:cNvGrpSpPr>
          <p:nvPr/>
        </p:nvGrpSpPr>
        <p:grpSpPr>
          <a:xfrm>
            <a:off x="1128586" y="0"/>
            <a:ext cx="11023439" cy="2931962"/>
            <a:chOff x="0" y="0"/>
            <a:chExt cx="4354939" cy="1158306"/>
          </a:xfrm>
        </p:grpSpPr>
        <p:sp>
          <p:nvSpPr>
            <p:cNvPr id="3" name="Freeform 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354939" cy="1158306"/>
            </a:xfrm>
            <a:custGeom>
              <a:avLst/>
              <a:gdLst/>
              <a:ahLst/>
              <a:cxnLst/>
              <a:rect l="l" t="t" r="r" b="b"/>
              <a:pathLst>
                <a:path w="4354939" h="1158306">
                  <a:moveTo>
                    <a:pt x="0" y="0"/>
                  </a:moveTo>
                  <a:lnTo>
                    <a:pt x="4354939" y="0"/>
                  </a:lnTo>
                  <a:lnTo>
                    <a:pt x="4354939" y="1158306"/>
                  </a:lnTo>
                  <a:lnTo>
                    <a:pt x="0" y="1158306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4354939" cy="12535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Freeform 5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7863079" y="-1396958"/>
            <a:ext cx="2939604" cy="5718238"/>
          </a:xfrm>
          <a:custGeom>
            <a:avLst/>
            <a:gdLst/>
            <a:ahLst/>
            <a:cxnLst/>
            <a:rect l="l" t="t" r="r" b="b"/>
            <a:pathLst>
              <a:path w="4409406" h="8577357">
                <a:moveTo>
                  <a:pt x="0" y="0"/>
                </a:moveTo>
                <a:lnTo>
                  <a:pt x="4409405" y="0"/>
                </a:lnTo>
                <a:lnTo>
                  <a:pt x="4409405" y="8577357"/>
                </a:lnTo>
                <a:lnTo>
                  <a:pt x="0" y="85773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27041" r="-30515" b="-21342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AutoShape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-7641"/>
            <a:ext cx="3402983" cy="2939604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7" name="TextBox 7"/>
          <p:cNvSpPr txBox="1"/>
          <p:nvPr/>
        </p:nvSpPr>
        <p:spPr>
          <a:xfrm>
            <a:off x="1473875" y="3344274"/>
            <a:ext cx="410448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709943" y="3344274"/>
            <a:ext cx="434023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2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969585" y="3314700"/>
            <a:ext cx="460216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3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181131" y="3345687"/>
            <a:ext cx="484585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4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417046" y="3345687"/>
            <a:ext cx="468630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4DF858-8030-3D15-1697-6B23C2118D82}"/>
              </a:ext>
            </a:extLst>
          </p:cNvPr>
          <p:cNvSpPr txBox="1"/>
          <p:nvPr/>
        </p:nvSpPr>
        <p:spPr>
          <a:xfrm>
            <a:off x="197288" y="991487"/>
            <a:ext cx="3374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Students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C398E0-E8E9-1A82-AB02-F4726FD577D1}"/>
              </a:ext>
            </a:extLst>
          </p:cNvPr>
          <p:cNvSpPr txBox="1"/>
          <p:nvPr/>
        </p:nvSpPr>
        <p:spPr>
          <a:xfrm>
            <a:off x="3464187" y="800441"/>
            <a:ext cx="5471012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dirty="0">
                <a:latin typeface="Arial"/>
                <a:cs typeface="Arial"/>
              </a:rPr>
              <a:t>Why are you excited to go to Puerto Rico?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CAE804-E089-5356-3A6A-03714F04FF8C}"/>
              </a:ext>
            </a:extLst>
          </p:cNvPr>
          <p:cNvSpPr txBox="1"/>
          <p:nvPr/>
        </p:nvSpPr>
        <p:spPr>
          <a:xfrm>
            <a:off x="681712" y="4488595"/>
            <a:ext cx="2039559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To improve my Spanish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93E8AD-88E0-A571-4682-2F5B243FECAA}"/>
              </a:ext>
            </a:extLst>
          </p:cNvPr>
          <p:cNvSpPr txBox="1"/>
          <p:nvPr/>
        </p:nvSpPr>
        <p:spPr>
          <a:xfrm>
            <a:off x="2907174" y="4488595"/>
            <a:ext cx="20395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My friend is going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36BBF6-D77D-B52A-4277-3BD4017173D1}"/>
              </a:ext>
            </a:extLst>
          </p:cNvPr>
          <p:cNvSpPr txBox="1"/>
          <p:nvPr/>
        </p:nvSpPr>
        <p:spPr>
          <a:xfrm>
            <a:off x="5179913" y="4490991"/>
            <a:ext cx="20395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To live with a host family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B41F21-089D-8BBF-D9EC-8D843EADC25B}"/>
              </a:ext>
            </a:extLst>
          </p:cNvPr>
          <p:cNvSpPr txBox="1"/>
          <p:nvPr/>
        </p:nvSpPr>
        <p:spPr>
          <a:xfrm>
            <a:off x="7511256" y="4487899"/>
            <a:ext cx="18160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To see the sights &amp; eat the food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AEADBF-9450-8C98-6FA1-2E960969C83C}"/>
              </a:ext>
            </a:extLst>
          </p:cNvPr>
          <p:cNvSpPr txBox="1"/>
          <p:nvPr/>
        </p:nvSpPr>
        <p:spPr>
          <a:xfrm>
            <a:off x="9736718" y="4487899"/>
            <a:ext cx="1826199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To escape laundry &amp; dishes duty for a while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C7B8413-9D9D-6166-E9CB-839C4E84EFDD}"/>
              </a:ext>
            </a:extLst>
          </p:cNvPr>
          <p:cNvSpPr/>
          <p:nvPr/>
        </p:nvSpPr>
        <p:spPr>
          <a:xfrm>
            <a:off x="0" y="6536724"/>
            <a:ext cx="12192000" cy="321276"/>
          </a:xfrm>
          <a:prstGeom prst="rect">
            <a:avLst/>
          </a:prstGeom>
          <a:solidFill>
            <a:srgbClr val="ABC7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DB68930E-2600-7695-31E1-B6713A9B5114}"/>
              </a:ext>
            </a:extLst>
          </p:cNvPr>
          <p:cNvSpPr/>
          <p:nvPr/>
        </p:nvSpPr>
        <p:spPr>
          <a:xfrm>
            <a:off x="9631677" y="3007360"/>
            <a:ext cx="2296159" cy="345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1C1DBFC-4A90-F080-C335-C91A60DE3FC4}"/>
              </a:ext>
            </a:extLst>
          </p:cNvPr>
          <p:cNvSpPr/>
          <p:nvPr/>
        </p:nvSpPr>
        <p:spPr>
          <a:xfrm>
            <a:off x="7406637" y="3007360"/>
            <a:ext cx="2042159" cy="3454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1FAE957-D6C4-83F0-2D45-7BD25FAC7AD7}"/>
              </a:ext>
            </a:extLst>
          </p:cNvPr>
          <p:cNvSpPr/>
          <p:nvPr/>
        </p:nvSpPr>
        <p:spPr>
          <a:xfrm>
            <a:off x="5181597" y="3007360"/>
            <a:ext cx="2042159" cy="3454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E30C581-442D-91D5-023D-895EA4580592}"/>
              </a:ext>
            </a:extLst>
          </p:cNvPr>
          <p:cNvSpPr/>
          <p:nvPr/>
        </p:nvSpPr>
        <p:spPr>
          <a:xfrm>
            <a:off x="2956558" y="3007360"/>
            <a:ext cx="2042159" cy="3454400"/>
          </a:xfrm>
          <a:prstGeom prst="rect">
            <a:avLst/>
          </a:prstGeom>
          <a:solidFill>
            <a:srgbClr val="00B0F0">
              <a:alpha val="10000"/>
            </a:srgb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1F4D450-3786-0B4A-D54B-2387BA85F380}"/>
              </a:ext>
            </a:extLst>
          </p:cNvPr>
          <p:cNvSpPr/>
          <p:nvPr/>
        </p:nvSpPr>
        <p:spPr>
          <a:xfrm>
            <a:off x="680719" y="3007360"/>
            <a:ext cx="2042159" cy="3454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2"/>
          <p:cNvGrpSpPr>
            <a:grpSpLocks noGrp="1" noUngrp="1" noRot="1" noMove="1" noResize="1"/>
          </p:cNvGrpSpPr>
          <p:nvPr/>
        </p:nvGrpSpPr>
        <p:grpSpPr>
          <a:xfrm>
            <a:off x="1128586" y="0"/>
            <a:ext cx="11023439" cy="2931962"/>
            <a:chOff x="0" y="0"/>
            <a:chExt cx="4354939" cy="1158306"/>
          </a:xfrm>
        </p:grpSpPr>
        <p:sp>
          <p:nvSpPr>
            <p:cNvPr id="3" name="Freeform 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354939" cy="1158306"/>
            </a:xfrm>
            <a:custGeom>
              <a:avLst/>
              <a:gdLst/>
              <a:ahLst/>
              <a:cxnLst/>
              <a:rect l="l" t="t" r="r" b="b"/>
              <a:pathLst>
                <a:path w="4354939" h="1158306">
                  <a:moveTo>
                    <a:pt x="0" y="0"/>
                  </a:moveTo>
                  <a:lnTo>
                    <a:pt x="4354939" y="0"/>
                  </a:lnTo>
                  <a:lnTo>
                    <a:pt x="4354939" y="1158306"/>
                  </a:lnTo>
                  <a:lnTo>
                    <a:pt x="0" y="1158306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4354939" cy="12535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Freeform 5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7863079" y="-1396958"/>
            <a:ext cx="2939604" cy="5718238"/>
          </a:xfrm>
          <a:custGeom>
            <a:avLst/>
            <a:gdLst/>
            <a:ahLst/>
            <a:cxnLst/>
            <a:rect l="l" t="t" r="r" b="b"/>
            <a:pathLst>
              <a:path w="4409406" h="8577357">
                <a:moveTo>
                  <a:pt x="0" y="0"/>
                </a:moveTo>
                <a:lnTo>
                  <a:pt x="4409405" y="0"/>
                </a:lnTo>
                <a:lnTo>
                  <a:pt x="4409405" y="8577357"/>
                </a:lnTo>
                <a:lnTo>
                  <a:pt x="0" y="85773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27041" r="-30515" b="-21342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AutoShape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-7641"/>
            <a:ext cx="3402983" cy="2939604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7" name="TextBox 7"/>
          <p:cNvSpPr txBox="1"/>
          <p:nvPr/>
        </p:nvSpPr>
        <p:spPr>
          <a:xfrm>
            <a:off x="1473875" y="3344274"/>
            <a:ext cx="410448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709943" y="3344274"/>
            <a:ext cx="434023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2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969585" y="3314700"/>
            <a:ext cx="460216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3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181131" y="3345687"/>
            <a:ext cx="484585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4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549126" y="3345687"/>
            <a:ext cx="468630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4DF858-8030-3D15-1697-6B23C2118D82}"/>
              </a:ext>
            </a:extLst>
          </p:cNvPr>
          <p:cNvSpPr txBox="1"/>
          <p:nvPr/>
        </p:nvSpPr>
        <p:spPr>
          <a:xfrm>
            <a:off x="197288" y="763203"/>
            <a:ext cx="33740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Parents &amp;</a:t>
            </a:r>
          </a:p>
          <a:p>
            <a:r>
              <a:rPr lang="en-US" sz="400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Guardians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C398E0-E8E9-1A82-AB02-F4726FD577D1}"/>
              </a:ext>
            </a:extLst>
          </p:cNvPr>
          <p:cNvSpPr txBox="1"/>
          <p:nvPr/>
        </p:nvSpPr>
        <p:spPr>
          <a:xfrm>
            <a:off x="3481523" y="625768"/>
            <a:ext cx="5647729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dirty="0">
                <a:latin typeface="Arial"/>
                <a:cs typeface="Arial"/>
              </a:rPr>
              <a:t>Why are you excited for your child to go to Puerto Rico?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CAE804-E089-5356-3A6A-03714F04FF8C}"/>
              </a:ext>
            </a:extLst>
          </p:cNvPr>
          <p:cNvSpPr txBox="1"/>
          <p:nvPr/>
        </p:nvSpPr>
        <p:spPr>
          <a:xfrm>
            <a:off x="681712" y="4488595"/>
            <a:ext cx="2039559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To improve their Spanish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93E8AD-88E0-A571-4682-2F5B243FECAA}"/>
              </a:ext>
            </a:extLst>
          </p:cNvPr>
          <p:cNvSpPr txBox="1"/>
          <p:nvPr/>
        </p:nvSpPr>
        <p:spPr>
          <a:xfrm>
            <a:off x="2907174" y="4488595"/>
            <a:ext cx="20395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To learn about another culture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36BBF6-D77D-B52A-4277-3BD4017173D1}"/>
              </a:ext>
            </a:extLst>
          </p:cNvPr>
          <p:cNvSpPr txBox="1"/>
          <p:nvPr/>
        </p:nvSpPr>
        <p:spPr>
          <a:xfrm>
            <a:off x="5179913" y="4490991"/>
            <a:ext cx="20395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To become more independent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B41F21-089D-8BBF-D9EC-8D843EADC25B}"/>
              </a:ext>
            </a:extLst>
          </p:cNvPr>
          <p:cNvSpPr txBox="1"/>
          <p:nvPr/>
        </p:nvSpPr>
        <p:spPr>
          <a:xfrm>
            <a:off x="7539599" y="4487899"/>
            <a:ext cx="17735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For college &amp; career readiness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AEADBF-9450-8C98-6FA1-2E960969C83C}"/>
              </a:ext>
            </a:extLst>
          </p:cNvPr>
          <p:cNvSpPr txBox="1"/>
          <p:nvPr/>
        </p:nvSpPr>
        <p:spPr>
          <a:xfrm>
            <a:off x="9584318" y="4487899"/>
            <a:ext cx="2384999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To find out if they can survive without </a:t>
            </a:r>
            <a:r>
              <a:rPr lang="en-US" sz="2400" dirty="0" err="1">
                <a:latin typeface="Arial"/>
                <a:cs typeface="Arial"/>
              </a:rPr>
              <a:t>WiFi</a:t>
            </a:r>
            <a:r>
              <a:rPr lang="en-US" sz="2400" dirty="0">
                <a:latin typeface="Arial"/>
                <a:cs typeface="Arial"/>
              </a:rPr>
              <a:t> &amp; constant texting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C7B8413-9D9D-6166-E9CB-839C4E84EFDD}"/>
              </a:ext>
            </a:extLst>
          </p:cNvPr>
          <p:cNvSpPr/>
          <p:nvPr/>
        </p:nvSpPr>
        <p:spPr>
          <a:xfrm>
            <a:off x="0" y="6536724"/>
            <a:ext cx="12192000" cy="321276"/>
          </a:xfrm>
          <a:prstGeom prst="rect">
            <a:avLst/>
          </a:prstGeom>
          <a:solidFill>
            <a:srgbClr val="ABC7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8740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>
            <a:spLocks/>
          </p:cNvSpPr>
          <p:nvPr/>
        </p:nvSpPr>
        <p:spPr>
          <a:xfrm>
            <a:off x="-1" y="0"/>
            <a:ext cx="3332423" cy="6858000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grpSp>
        <p:nvGrpSpPr>
          <p:cNvPr id="6" name="Group 6"/>
          <p:cNvGrpSpPr>
            <a:grpSpLocks noGrp="1" noUngrp="1" noRot="1" noMove="1" noResize="1"/>
          </p:cNvGrpSpPr>
          <p:nvPr/>
        </p:nvGrpSpPr>
        <p:grpSpPr>
          <a:xfrm>
            <a:off x="685800" y="685800"/>
            <a:ext cx="3577981" cy="4078764"/>
            <a:chOff x="0" y="0"/>
            <a:chExt cx="1413523" cy="1611363"/>
          </a:xfrm>
          <a:solidFill>
            <a:srgbClr val="F1BE48"/>
          </a:solidFill>
        </p:grpSpPr>
        <p:sp>
          <p:nvSpPr>
            <p:cNvPr id="7" name="Freeform 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413523" cy="1611363"/>
            </a:xfrm>
            <a:custGeom>
              <a:avLst/>
              <a:gdLst/>
              <a:ahLst/>
              <a:cxnLst/>
              <a:rect l="l" t="t" r="r" b="b"/>
              <a:pathLst>
                <a:path w="1413523" h="1611363">
                  <a:moveTo>
                    <a:pt x="0" y="0"/>
                  </a:moveTo>
                  <a:lnTo>
                    <a:pt x="1413523" y="0"/>
                  </a:lnTo>
                  <a:lnTo>
                    <a:pt x="1413523" y="1611363"/>
                  </a:lnTo>
                  <a:lnTo>
                    <a:pt x="0" y="161136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8" name="TextBox 8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1413523" cy="1706613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9" name="Group 9"/>
          <p:cNvGrpSpPr>
            <a:grpSpLocks noGrp="1" noUngrp="1" noRot="1" noMove="1" noResize="1"/>
          </p:cNvGrpSpPr>
          <p:nvPr/>
        </p:nvGrpSpPr>
        <p:grpSpPr>
          <a:xfrm>
            <a:off x="4307010" y="685800"/>
            <a:ext cx="3577981" cy="4078764"/>
            <a:chOff x="0" y="0"/>
            <a:chExt cx="1413523" cy="1611363"/>
          </a:xfrm>
          <a:solidFill>
            <a:srgbClr val="A4D65E"/>
          </a:solidFill>
        </p:grpSpPr>
        <p:sp>
          <p:nvSpPr>
            <p:cNvPr id="10" name="Freeform 1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413523" cy="1611363"/>
            </a:xfrm>
            <a:custGeom>
              <a:avLst/>
              <a:gdLst/>
              <a:ahLst/>
              <a:cxnLst/>
              <a:rect l="l" t="t" r="r" b="b"/>
              <a:pathLst>
                <a:path w="1413523" h="1611363">
                  <a:moveTo>
                    <a:pt x="0" y="0"/>
                  </a:moveTo>
                  <a:lnTo>
                    <a:pt x="1413523" y="0"/>
                  </a:lnTo>
                  <a:lnTo>
                    <a:pt x="1413523" y="1611363"/>
                  </a:lnTo>
                  <a:lnTo>
                    <a:pt x="0" y="161136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1" name="TextBox 11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1413523" cy="1706613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12" name="Group 12"/>
          <p:cNvGrpSpPr>
            <a:grpSpLocks noGrp="1" noUngrp="1" noRot="1" noMove="1" noResize="1"/>
          </p:cNvGrpSpPr>
          <p:nvPr/>
        </p:nvGrpSpPr>
        <p:grpSpPr>
          <a:xfrm>
            <a:off x="7928220" y="685800"/>
            <a:ext cx="3577981" cy="4078764"/>
            <a:chOff x="0" y="0"/>
            <a:chExt cx="1413523" cy="1611363"/>
          </a:xfrm>
          <a:solidFill>
            <a:srgbClr val="E07E3C"/>
          </a:solidFill>
        </p:grpSpPr>
        <p:sp>
          <p:nvSpPr>
            <p:cNvPr id="13" name="Freeform 1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413523" cy="1611363"/>
            </a:xfrm>
            <a:custGeom>
              <a:avLst/>
              <a:gdLst/>
              <a:ahLst/>
              <a:cxnLst/>
              <a:rect l="l" t="t" r="r" b="b"/>
              <a:pathLst>
                <a:path w="1413523" h="1611363">
                  <a:moveTo>
                    <a:pt x="0" y="0"/>
                  </a:moveTo>
                  <a:lnTo>
                    <a:pt x="1413523" y="0"/>
                  </a:lnTo>
                  <a:lnTo>
                    <a:pt x="1413523" y="1611363"/>
                  </a:lnTo>
                  <a:lnTo>
                    <a:pt x="0" y="161136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4" name="TextBox 1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1413523" cy="1706613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15" name="Freeform 15"/>
          <p:cNvSpPr/>
          <p:nvPr/>
        </p:nvSpPr>
        <p:spPr>
          <a:xfrm>
            <a:off x="2661108" y="4946483"/>
            <a:ext cx="400625" cy="356557"/>
          </a:xfrm>
          <a:custGeom>
            <a:avLst/>
            <a:gdLst/>
            <a:ahLst/>
            <a:cxnLst/>
            <a:rect l="l" t="t" r="r" b="b"/>
            <a:pathLst>
              <a:path w="600938" h="534835">
                <a:moveTo>
                  <a:pt x="0" y="0"/>
                </a:moveTo>
                <a:lnTo>
                  <a:pt x="600939" y="0"/>
                </a:lnTo>
                <a:lnTo>
                  <a:pt x="600939" y="534835"/>
                </a:lnTo>
                <a:lnTo>
                  <a:pt x="0" y="5348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6" name="Freeform 16"/>
          <p:cNvSpPr/>
          <p:nvPr/>
        </p:nvSpPr>
        <p:spPr>
          <a:xfrm>
            <a:off x="2661106" y="5487190"/>
            <a:ext cx="400625" cy="594061"/>
          </a:xfrm>
          <a:custGeom>
            <a:avLst/>
            <a:gdLst/>
            <a:ahLst/>
            <a:cxnLst/>
            <a:rect l="l" t="t" r="r" b="b"/>
            <a:pathLst>
              <a:path w="600938" h="891091">
                <a:moveTo>
                  <a:pt x="0" y="0"/>
                </a:moveTo>
                <a:lnTo>
                  <a:pt x="600939" y="0"/>
                </a:lnTo>
                <a:lnTo>
                  <a:pt x="600939" y="891091"/>
                </a:lnTo>
                <a:lnTo>
                  <a:pt x="0" y="8910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7" name="Freeform 17"/>
          <p:cNvSpPr/>
          <p:nvPr/>
        </p:nvSpPr>
        <p:spPr>
          <a:xfrm>
            <a:off x="2677148" y="6240000"/>
            <a:ext cx="400625" cy="350365"/>
          </a:xfrm>
          <a:custGeom>
            <a:avLst/>
            <a:gdLst/>
            <a:ahLst/>
            <a:cxnLst/>
            <a:rect l="l" t="t" r="r" b="b"/>
            <a:pathLst>
              <a:path w="600938" h="525548">
                <a:moveTo>
                  <a:pt x="0" y="0"/>
                </a:moveTo>
                <a:lnTo>
                  <a:pt x="600939" y="0"/>
                </a:lnTo>
                <a:lnTo>
                  <a:pt x="600939" y="525548"/>
                </a:lnTo>
                <a:lnTo>
                  <a:pt x="0" y="5255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9" name="TextBox 19"/>
          <p:cNvSpPr txBox="1"/>
          <p:nvPr/>
        </p:nvSpPr>
        <p:spPr>
          <a:xfrm>
            <a:off x="3512896" y="4823289"/>
            <a:ext cx="6345484" cy="18136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70"/>
              </a:lnSpc>
            </a:pPr>
            <a:r>
              <a:rPr lang="en-US" sz="2933" spc="217">
                <a:solidFill>
                  <a:srgbClr val="004B87"/>
                </a:solidFill>
                <a:latin typeface="Arial Bold"/>
              </a:rPr>
              <a:t>NONPROFIT</a:t>
            </a:r>
          </a:p>
          <a:p>
            <a:pPr>
              <a:lnSpc>
                <a:spcPts val="4870"/>
              </a:lnSpc>
            </a:pPr>
            <a:r>
              <a:rPr lang="en-US" sz="2933" spc="217">
                <a:solidFill>
                  <a:srgbClr val="004B87"/>
                </a:solidFill>
                <a:latin typeface="Arial Bold"/>
              </a:rPr>
              <a:t>50+ YEARS OF EXPERIENCE</a:t>
            </a:r>
          </a:p>
          <a:p>
            <a:pPr>
              <a:lnSpc>
                <a:spcPts val="4870"/>
              </a:lnSpc>
            </a:pPr>
            <a:r>
              <a:rPr lang="en-US" sz="2933" spc="217">
                <a:solidFill>
                  <a:srgbClr val="004B87"/>
                </a:solidFill>
                <a:latin typeface="Arial Bold"/>
              </a:rPr>
              <a:t>FAMILY STAY EXPERIENCE®</a:t>
            </a:r>
          </a:p>
        </p:txBody>
      </p:sp>
      <p:sp>
        <p:nvSpPr>
          <p:cNvPr id="20" name="Freeform 20"/>
          <p:cNvSpPr/>
          <p:nvPr/>
        </p:nvSpPr>
        <p:spPr>
          <a:xfrm>
            <a:off x="363839" y="4905642"/>
            <a:ext cx="1969781" cy="1679602"/>
          </a:xfrm>
          <a:custGeom>
            <a:avLst/>
            <a:gdLst/>
            <a:ahLst/>
            <a:cxnLst/>
            <a:rect l="l" t="t" r="r" b="b"/>
            <a:pathLst>
              <a:path w="5683424" h="4764402">
                <a:moveTo>
                  <a:pt x="0" y="0"/>
                </a:moveTo>
                <a:lnTo>
                  <a:pt x="5683424" y="0"/>
                </a:lnTo>
                <a:lnTo>
                  <a:pt x="5683424" y="4764402"/>
                </a:lnTo>
                <a:lnTo>
                  <a:pt x="0" y="476440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3074" name="Picture 2" descr="A group of people posing for a photo">
            <a:extLst>
              <a:ext uri="{FF2B5EF4-FFF2-40B4-BE49-F238E27FC236}">
                <a16:creationId xmlns:a16="http://schemas.microsoft.com/office/drawing/2014/main" id="{30FAB802-3F94-1122-EF0A-3F46CD943D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/>
          <a:srcRect l="32294" t="-222" r="22569"/>
          <a:stretch/>
        </p:blipFill>
        <p:spPr bwMode="auto">
          <a:xfrm>
            <a:off x="8019576" y="548179"/>
            <a:ext cx="3329656" cy="4144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German Family Stay">
            <a:extLst>
              <a:ext uri="{FF2B5EF4-FFF2-40B4-BE49-F238E27FC236}">
                <a16:creationId xmlns:a16="http://schemas.microsoft.com/office/drawing/2014/main" id="{DF19BF2B-B268-A80D-0B07-BA66B05AA48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1" r="14769"/>
          <a:stretch/>
        </p:blipFill>
        <p:spPr>
          <a:xfrm>
            <a:off x="814136" y="561473"/>
            <a:ext cx="3662202" cy="4103067"/>
          </a:xfrm>
          <a:prstGeom prst="rect">
            <a:avLst/>
          </a:prstGeom>
        </p:spPr>
      </p:pic>
      <p:pic>
        <p:nvPicPr>
          <p:cNvPr id="26" name="Picture 25" descr="Family Stay">
            <a:extLst>
              <a:ext uri="{FF2B5EF4-FFF2-40B4-BE49-F238E27FC236}">
                <a16:creationId xmlns:a16="http://schemas.microsoft.com/office/drawing/2014/main" id="{EB81F5D1-9F0C-6BCF-F7CF-5FD33781C49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945" y="547694"/>
            <a:ext cx="3091438" cy="412191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6751" y="0"/>
            <a:ext cx="11175249" cy="3524250"/>
            <a:chOff x="0" y="0"/>
            <a:chExt cx="22350498" cy="704850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2350498" cy="7048500"/>
              <a:chOff x="0" y="0"/>
              <a:chExt cx="4414913" cy="139229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414913" cy="1392296"/>
              </a:xfrm>
              <a:custGeom>
                <a:avLst/>
                <a:gdLst/>
                <a:ahLst/>
                <a:cxnLst/>
                <a:rect l="l" t="t" r="r" b="b"/>
                <a:pathLst>
                  <a:path w="4414913" h="1392296">
                    <a:moveTo>
                      <a:pt x="0" y="0"/>
                    </a:moveTo>
                    <a:lnTo>
                      <a:pt x="4414913" y="0"/>
                    </a:lnTo>
                    <a:lnTo>
                      <a:pt x="4414913" y="1392296"/>
                    </a:lnTo>
                    <a:lnTo>
                      <a:pt x="0" y="1392296"/>
                    </a:lnTo>
                    <a:close/>
                  </a:path>
                </a:pathLst>
              </a:custGeom>
              <a:solidFill>
                <a:srgbClr val="004B87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95250"/>
                <a:ext cx="4414913" cy="148754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2239"/>
                  </a:lnSpc>
                </a:pPr>
                <a:endParaRPr sz="1200"/>
              </a:p>
            </p:txBody>
          </p:sp>
        </p:grpSp>
        <p:sp>
          <p:nvSpPr>
            <p:cNvPr id="6" name="Freeform 6"/>
            <p:cNvSpPr/>
            <p:nvPr/>
          </p:nvSpPr>
          <p:spPr>
            <a:xfrm rot="-5400000">
              <a:off x="7510980" y="-7510980"/>
              <a:ext cx="7024920" cy="22046879"/>
            </a:xfrm>
            <a:custGeom>
              <a:avLst/>
              <a:gdLst/>
              <a:ahLst/>
              <a:cxnLst/>
              <a:rect l="l" t="t" r="r" b="b"/>
              <a:pathLst>
                <a:path w="7024920" h="22046879">
                  <a:moveTo>
                    <a:pt x="0" y="0"/>
                  </a:moveTo>
                  <a:lnTo>
                    <a:pt x="7024919" y="0"/>
                  </a:lnTo>
                  <a:lnTo>
                    <a:pt x="7024919" y="22046879"/>
                  </a:lnTo>
                  <a:lnTo>
                    <a:pt x="0" y="22046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213838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3223401" y="-19104"/>
            <a:ext cx="4391961" cy="6926785"/>
            <a:chOff x="0" y="0"/>
            <a:chExt cx="8783923" cy="13853570"/>
          </a:xfrm>
        </p:grpSpPr>
        <p:sp>
          <p:nvSpPr>
            <p:cNvPr id="8" name="AutoShape 8"/>
            <p:cNvSpPr/>
            <p:nvPr/>
          </p:nvSpPr>
          <p:spPr>
            <a:xfrm>
              <a:off x="6261105" y="0"/>
              <a:ext cx="2522819" cy="13754207"/>
            </a:xfrm>
            <a:prstGeom prst="rect">
              <a:avLst/>
            </a:pr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9" name="Freeform 9"/>
            <p:cNvSpPr/>
            <p:nvPr/>
          </p:nvSpPr>
          <p:spPr>
            <a:xfrm rot="-5400000">
              <a:off x="0" y="5069647"/>
              <a:ext cx="8783923" cy="8783923"/>
            </a:xfrm>
            <a:custGeom>
              <a:avLst/>
              <a:gdLst/>
              <a:ahLst/>
              <a:cxnLst/>
              <a:rect l="l" t="t" r="r" b="b"/>
              <a:pathLst>
                <a:path w="8783923" h="8783923">
                  <a:moveTo>
                    <a:pt x="0" y="0"/>
                  </a:moveTo>
                  <a:lnTo>
                    <a:pt x="8783923" y="0"/>
                  </a:lnTo>
                  <a:lnTo>
                    <a:pt x="8783923" y="8783923"/>
                  </a:lnTo>
                  <a:lnTo>
                    <a:pt x="0" y="87839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0000077" y="398903"/>
            <a:ext cx="1841324" cy="549328"/>
          </a:xfrm>
          <a:custGeom>
            <a:avLst/>
            <a:gdLst/>
            <a:ahLst/>
            <a:cxnLst/>
            <a:rect l="l" t="t" r="r" b="b"/>
            <a:pathLst>
              <a:path w="2761986" h="823992">
                <a:moveTo>
                  <a:pt x="0" y="0"/>
                </a:moveTo>
                <a:lnTo>
                  <a:pt x="2761986" y="0"/>
                </a:lnTo>
                <a:lnTo>
                  <a:pt x="2761986" y="823993"/>
                </a:lnTo>
                <a:lnTo>
                  <a:pt x="0" y="8239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4ED81C7-DD43-D5A6-EAAC-35B458B1DB5E}"/>
              </a:ext>
            </a:extLst>
          </p:cNvPr>
          <p:cNvGrpSpPr/>
          <p:nvPr/>
        </p:nvGrpSpPr>
        <p:grpSpPr>
          <a:xfrm>
            <a:off x="1643603" y="1164194"/>
            <a:ext cx="9769733" cy="2428114"/>
            <a:chOff x="2207673" y="2036649"/>
            <a:chExt cx="7443688" cy="1850012"/>
          </a:xfrm>
        </p:grpSpPr>
        <p:pic>
          <p:nvPicPr>
            <p:cNvPr id="12" name="image.png">
              <a:extLst>
                <a:ext uri="{FF2B5EF4-FFF2-40B4-BE49-F238E27FC236}">
                  <a16:creationId xmlns:a16="http://schemas.microsoft.com/office/drawing/2014/main" id="{BBC4FDDE-4AC1-6C5E-8634-030212EFF351}"/>
                </a:ext>
              </a:extLst>
            </p:cNvPr>
            <p:cNvPicPr/>
            <p:nvPr/>
          </p:nvPicPr>
          <p:blipFill rotWithShape="1">
            <a:blip r:embed="rId7"/>
            <a:stretch>
              <a:fillRect/>
            </a:stretch>
          </p:blipFill>
          <p:spPr>
            <a:xfrm>
              <a:off x="2207673" y="2036649"/>
              <a:ext cx="7443688" cy="1615157"/>
            </a:xfrm>
            <a:prstGeom prst="rect">
              <a:avLst/>
            </a:prstGeom>
          </p:spPr>
        </p:pic>
        <p:pic>
          <p:nvPicPr>
            <p:cNvPr id="13" name="SolidStrokeShapeSquare">
              <a:extLst>
                <a:ext uri="{FF2B5EF4-FFF2-40B4-BE49-F238E27FC236}">
                  <a16:creationId xmlns:a16="http://schemas.microsoft.com/office/drawing/2014/main" id="{F4BB856C-099C-0515-0649-BEA1666D5D2D}"/>
                </a:ext>
              </a:extLst>
            </p:cNvPr>
            <p:cNvPicPr/>
            <p:nvPr/>
          </p:nvPicPr>
          <p:blipFill rotWithShape="1">
            <a:blip r:embed="rId8"/>
            <a:stretch>
              <a:fillRect/>
            </a:stretch>
          </p:blipFill>
          <p:spPr>
            <a:xfrm>
              <a:off x="2704375" y="2188380"/>
              <a:ext cx="392714" cy="383789"/>
            </a:xfrm>
            <a:prstGeom prst="rect">
              <a:avLst/>
            </a:prstGeom>
          </p:spPr>
        </p:pic>
        <p:pic>
          <p:nvPicPr>
            <p:cNvPr id="14" name="SolidStrokeShapeSquare copy 1">
              <a:extLst>
                <a:ext uri="{FF2B5EF4-FFF2-40B4-BE49-F238E27FC236}">
                  <a16:creationId xmlns:a16="http://schemas.microsoft.com/office/drawing/2014/main" id="{E2486339-497C-1070-6597-23BC85B4517C}"/>
                </a:ext>
              </a:extLst>
            </p:cNvPr>
            <p:cNvPicPr/>
            <p:nvPr/>
          </p:nvPicPr>
          <p:blipFill rotWithShape="1">
            <a:blip r:embed="rId9"/>
            <a:stretch>
              <a:fillRect/>
            </a:stretch>
          </p:blipFill>
          <p:spPr>
            <a:xfrm>
              <a:off x="8211303" y="2295483"/>
              <a:ext cx="1001185" cy="1388912"/>
            </a:xfrm>
            <a:prstGeom prst="rect">
              <a:avLst/>
            </a:prstGeom>
          </p:spPr>
        </p:pic>
        <p:pic>
          <p:nvPicPr>
            <p:cNvPr id="15" name="Line-9">
              <a:extLst>
                <a:ext uri="{FF2B5EF4-FFF2-40B4-BE49-F238E27FC236}">
                  <a16:creationId xmlns:a16="http://schemas.microsoft.com/office/drawing/2014/main" id="{EE544BDF-DB95-327E-9218-A5EB26BE46E2}"/>
                </a:ext>
              </a:extLst>
            </p:cNvPr>
            <p:cNvPicPr/>
            <p:nvPr/>
          </p:nvPicPr>
          <p:blipFill rotWithShape="1">
            <a:blip r:embed="rId10"/>
            <a:stretch>
              <a:fillRect/>
            </a:stretch>
          </p:blipFill>
          <p:spPr>
            <a:xfrm rot="10800000">
              <a:off x="7131337" y="2786378"/>
              <a:ext cx="1286795" cy="580555"/>
            </a:xfrm>
            <a:prstGeom prst="rect">
              <a:avLst/>
            </a:prstGeom>
          </p:spPr>
        </p:pic>
        <p:pic>
          <p:nvPicPr>
            <p:cNvPr id="16" name="Line-9 copy 1">
              <a:extLst>
                <a:ext uri="{FF2B5EF4-FFF2-40B4-BE49-F238E27FC236}">
                  <a16:creationId xmlns:a16="http://schemas.microsoft.com/office/drawing/2014/main" id="{50906077-505C-B934-58A4-02A05676A8A3}"/>
                </a:ext>
              </a:extLst>
            </p:cNvPr>
            <p:cNvPicPr/>
            <p:nvPr/>
          </p:nvPicPr>
          <p:blipFill rotWithShape="1">
            <a:blip r:embed="rId10"/>
            <a:stretch>
              <a:fillRect/>
            </a:stretch>
          </p:blipFill>
          <p:spPr>
            <a:xfrm rot="5400000">
              <a:off x="2178778" y="2905872"/>
              <a:ext cx="1443909" cy="517669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B326B1A8-5564-E96C-B637-71E4B71ECB62}"/>
              </a:ext>
            </a:extLst>
          </p:cNvPr>
          <p:cNvSpPr/>
          <p:nvPr/>
        </p:nvSpPr>
        <p:spPr>
          <a:xfrm>
            <a:off x="2528419" y="4363612"/>
            <a:ext cx="8151912" cy="696176"/>
          </a:xfrm>
          <a:prstGeom prst="rect">
            <a:avLst/>
          </a:prstGeom>
        </p:spPr>
        <p:txBody>
          <a:bodyPr spcFirstLastPara="0" lIns="89253" tIns="89253" rIns="89253" bIns="0" anchor="t"/>
          <a:lstStyle/>
          <a:p>
            <a:pPr algn="ctr" hangingPunct="0">
              <a:lnSpc>
                <a:spcPct val="100000"/>
              </a:lnSpc>
            </a:pP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Video can be accessed via the </a:t>
            </a:r>
            <a:r>
              <a:rPr sz="1687" b="1">
                <a:solidFill>
                  <a:srgbClr val="000000"/>
                </a:solidFill>
                <a:latin typeface="Lato"/>
                <a:cs typeface="Lato"/>
              </a:rPr>
              <a:t>clickable link above</a:t>
            </a: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. Due to restrictions regarding video cloud applications like YouTube and Vimeo, you will have to </a:t>
            </a:r>
            <a:r>
              <a:rPr sz="1687" b="1">
                <a:solidFill>
                  <a:srgbClr val="000000"/>
                </a:solidFill>
                <a:latin typeface="Lato"/>
                <a:cs typeface="Lato"/>
              </a:rPr>
              <a:t>download this to your local device</a:t>
            </a: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 and insert it into the presentation.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A2FB14D-8624-44B6-5C05-E079834DDFD7}"/>
              </a:ext>
            </a:extLst>
          </p:cNvPr>
          <p:cNvSpPr/>
          <p:nvPr/>
        </p:nvSpPr>
        <p:spPr>
          <a:xfrm>
            <a:off x="4248088" y="3852005"/>
            <a:ext cx="4712574" cy="499818"/>
          </a:xfrm>
          <a:prstGeom prst="rect">
            <a:avLst/>
          </a:prstGeom>
        </p:spPr>
        <p:txBody>
          <a:bodyPr spcFirstLastPara="0" lIns="89253" tIns="89253" rIns="89253" bIns="0" anchor="t"/>
          <a:lstStyle/>
          <a:p>
            <a:pPr algn="l" hangingPunct="0">
              <a:lnSpc>
                <a:spcPct val="100000"/>
              </a:lnSpc>
            </a:pPr>
            <a:r>
              <a:rPr sz="2108">
                <a:solidFill>
                  <a:srgbClr val="717274"/>
                </a:solidFill>
                <a:latin typeface="Lato"/>
                <a:cs typeface="Lato"/>
                <a:hlinkClick r:id="rId11"/>
              </a:rPr>
              <a:t>Insert </a:t>
            </a:r>
            <a:r>
              <a:rPr sz="2108" err="1">
                <a:solidFill>
                  <a:srgbClr val="717274"/>
                </a:solidFill>
                <a:latin typeface="Lato"/>
                <a:cs typeface="Lato"/>
                <a:hlinkClick r:id="rId11"/>
              </a:rPr>
              <a:t>Xperitas</a:t>
            </a:r>
            <a:r>
              <a:rPr sz="2108">
                <a:solidFill>
                  <a:srgbClr val="717274"/>
                </a:solidFill>
                <a:latin typeface="Lato"/>
                <a:cs typeface="Lato"/>
                <a:hlinkClick r:id="rId11"/>
              </a:rPr>
              <a:t> One Minute Video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allery/Art/Portfolio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-54 copy 1"/>
          <p:cNvPicPr/>
          <p:nvPr/>
        </p:nvPicPr>
        <p:blipFill rotWithShape="1">
          <a:blip r:embed="rId3"/>
          <a:stretch>
            <a:fillRect/>
          </a:stretch>
        </p:blipFill>
        <p:spPr>
          <a:xfrm rot="16200000">
            <a:off x="10900802" y="5565129"/>
            <a:ext cx="1326899" cy="1326899"/>
          </a:xfrm>
          <a:prstGeom prst="rect">
            <a:avLst/>
          </a:prstGeom>
        </p:spPr>
      </p:pic>
      <p:pic>
        <p:nvPicPr>
          <p:cNvPr id="6" name="Shape-54"/>
          <p:cNvPicPr/>
          <p:nvPr/>
        </p:nvPicPr>
        <p:blipFill rotWithShape="1">
          <a:blip r:embed="rId4"/>
          <a:stretch>
            <a:fillRect/>
          </a:stretch>
        </p:blipFill>
        <p:spPr>
          <a:xfrm rot="5400000">
            <a:off x="-81018" y="0"/>
            <a:ext cx="2267034" cy="2267034"/>
          </a:xfrm>
          <a:prstGeom prst="rect">
            <a:avLst/>
          </a:prstGeom>
        </p:spPr>
      </p:pic>
      <p:sp>
        <p:nvSpPr>
          <p:cNvPr id="7" name="title copy"/>
          <p:cNvSpPr/>
          <p:nvPr/>
        </p:nvSpPr>
        <p:spPr>
          <a:xfrm>
            <a:off x="3382700" y="3440824"/>
            <a:ext cx="5426600" cy="428416"/>
          </a:xfrm>
          <a:prstGeom prst="rect">
            <a:avLst/>
          </a:prstGeom>
        </p:spPr>
        <p:txBody>
          <a:bodyPr spcFirstLastPara="0" lIns="89253" tIns="0" rIns="89253" bIns="0" anchor="t"/>
          <a:lstStyle/>
          <a:p>
            <a:pPr algn="l" hangingPunct="0">
              <a:lnSpc>
                <a:spcPct val="83333"/>
              </a:lnSpc>
              <a:spcBef>
                <a:spcPct val="6667"/>
              </a:spcBef>
            </a:pPr>
            <a:r>
              <a:rPr sz="3373" dirty="0">
                <a:latin typeface="Arial Bold" panose="020B0704020202020204" pitchFamily="34" charset="0"/>
                <a:cs typeface="Arial Bold" panose="020B0704020202020204" pitchFamily="34" charset="0"/>
              </a:rPr>
              <a:t>SEEING THE SITES</a:t>
            </a:r>
          </a:p>
        </p:txBody>
      </p:sp>
      <p:pic>
        <p:nvPicPr>
          <p:cNvPr id="8" name="Roman Kraft" descr="A group of people walking down a street&#10;&#10;Description automatically generated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4538460" y="657503"/>
            <a:ext cx="3746425" cy="2440968"/>
          </a:xfrm>
          <a:prstGeom prst="rect">
            <a:avLst/>
          </a:prstGeom>
        </p:spPr>
      </p:pic>
      <p:pic>
        <p:nvPicPr>
          <p:cNvPr id="13" name="Picture 12" descr="A group of people in a market&#10;&#10;Description automatically generated">
            <a:extLst>
              <a:ext uri="{FF2B5EF4-FFF2-40B4-BE49-F238E27FC236}">
                <a16:creationId xmlns:a16="http://schemas.microsoft.com/office/drawing/2014/main" id="{5AC00A26-E212-659C-0CB1-8CEEA8350EB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41"/>
          <a:stretch/>
        </p:blipFill>
        <p:spPr>
          <a:xfrm>
            <a:off x="8580636" y="210798"/>
            <a:ext cx="3188897" cy="3658442"/>
          </a:xfrm>
          <a:prstGeom prst="rect">
            <a:avLst/>
          </a:prstGeom>
        </p:spPr>
      </p:pic>
      <p:pic>
        <p:nvPicPr>
          <p:cNvPr id="20" name="Picture 19" descr="A group of people on a red mattress in the water&#10;&#10;Description automatically generated">
            <a:extLst>
              <a:ext uri="{FF2B5EF4-FFF2-40B4-BE49-F238E27FC236}">
                <a16:creationId xmlns:a16="http://schemas.microsoft.com/office/drawing/2014/main" id="{081A7B3B-5D0A-EEF5-A7CD-EB93642C9F3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9" t="21" r="2287" b="50001"/>
          <a:stretch/>
        </p:blipFill>
        <p:spPr>
          <a:xfrm>
            <a:off x="380604" y="285363"/>
            <a:ext cx="3886606" cy="273616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C1E381D-3ECA-C770-5749-81ED329979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5844" y="3306895"/>
            <a:ext cx="2492299" cy="33865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FA2461D-990A-22D5-EA86-628889A4C3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32896" y="3985945"/>
            <a:ext cx="4108362" cy="2736169"/>
          </a:xfrm>
          <a:prstGeom prst="rect">
            <a:avLst/>
          </a:prstGeom>
        </p:spPr>
      </p:pic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9619ED77-37E3-96A1-DFE4-4CB2FFC31C4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90" y="3199558"/>
            <a:ext cx="2743832" cy="3658442"/>
          </a:xfrm>
          <a:prstGeom prst="rect">
            <a:avLst/>
          </a:prstGeom>
        </p:spPr>
      </p:pic>
      <p:pic>
        <p:nvPicPr>
          <p:cNvPr id="9" name="Picture 8" descr="A group of people walking down a street&#10;&#10;Description automatically generated">
            <a:extLst>
              <a:ext uri="{FF2B5EF4-FFF2-40B4-BE49-F238E27FC236}">
                <a16:creationId xmlns:a16="http://schemas.microsoft.com/office/drawing/2014/main" id="{58AFA48D-E96F-93BA-0BD2-70AF0064E10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9" b="7343"/>
          <a:stretch/>
        </p:blipFill>
        <p:spPr>
          <a:xfrm>
            <a:off x="7725987" y="4047844"/>
            <a:ext cx="4043546" cy="265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4BF850C3C2754A8155361F0745FBBA" ma:contentTypeVersion="18" ma:contentTypeDescription="Create a new document." ma:contentTypeScope="" ma:versionID="1d6209a9a43979d9854f1600e052e295">
  <xsd:schema xmlns:xsd="http://www.w3.org/2001/XMLSchema" xmlns:xs="http://www.w3.org/2001/XMLSchema" xmlns:p="http://schemas.microsoft.com/office/2006/metadata/properties" xmlns:ns2="f73d4b22-5b23-44a0-bc6b-9bac75aff085" xmlns:ns3="825ae176-405e-4596-a4b1-c463977585f5" xmlns:ns4="c067450e-7df5-4bb7-a748-f7c5eff5b692" targetNamespace="http://schemas.microsoft.com/office/2006/metadata/properties" ma:root="true" ma:fieldsID="0c99e91ea85b3b476fcdae1184959064" ns2:_="" ns3:_="" ns4:_="">
    <xsd:import namespace="f73d4b22-5b23-44a0-bc6b-9bac75aff085"/>
    <xsd:import namespace="825ae176-405e-4596-a4b1-c463977585f5"/>
    <xsd:import namespace="c067450e-7df5-4bb7-a748-f7c5eff5b69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3d4b22-5b23-44a0-bc6b-9bac75aff08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f13b55be-9eff-4fc4-a2bc-6740a941ff7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5ae176-405e-4596-a4b1-c463977585f5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67450e-7df5-4bb7-a748-f7c5eff5b692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31a38c9f-0fd8-4a70-9ea6-cb8e1a85d99f}" ma:internalName="TaxCatchAll" ma:showField="CatchAllData" ma:web="c067450e-7df5-4bb7-a748-f7c5eff5b69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067450e-7df5-4bb7-a748-f7c5eff5b692" xsi:nil="true"/>
    <lcf76f155ced4ddcb4097134ff3c332f xmlns="f73d4b22-5b23-44a0-bc6b-9bac75aff085">
      <Terms xmlns="http://schemas.microsoft.com/office/infopath/2007/PartnerControls"/>
    </lcf76f155ced4ddcb4097134ff3c332f>
    <SharedWithUsers xmlns="825ae176-405e-4596-a4b1-c463977585f5">
      <UserInfo>
        <DisplayName>Hanna Edwards</DisplayName>
        <AccountId>9120</AccountId>
        <AccountType/>
      </UserInfo>
      <UserInfo>
        <DisplayName>Katie Blood</DisplayName>
        <AccountId>16691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871FBC33-C99F-44E5-BD02-3D5E27E84F7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0FC6D76-4A90-47B1-B6E2-8330FB895F5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73d4b22-5b23-44a0-bc6b-9bac75aff085"/>
    <ds:schemaRef ds:uri="825ae176-405e-4596-a4b1-c463977585f5"/>
    <ds:schemaRef ds:uri="c067450e-7df5-4bb7-a748-f7c5eff5b69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D58D516-3451-4356-8015-3AC8AA274BAC}">
  <ds:schemaRefs>
    <ds:schemaRef ds:uri="825ae176-405e-4596-a4b1-c463977585f5"/>
    <ds:schemaRef ds:uri="c067450e-7df5-4bb7-a748-f7c5eff5b692"/>
    <ds:schemaRef ds:uri="http://schemas.openxmlformats.org/package/2006/metadata/core-properties"/>
    <ds:schemaRef ds:uri="f73d4b22-5b23-44a0-bc6b-9bac75aff085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1291</TotalTime>
  <Words>1857</Words>
  <Application>Microsoft Office PowerPoint</Application>
  <PresentationFormat>Widescreen</PresentationFormat>
  <Paragraphs>292</Paragraphs>
  <Slides>25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Katie Blood</cp:lastModifiedBy>
  <cp:revision>637</cp:revision>
  <dcterms:created xsi:type="dcterms:W3CDTF">2023-10-20T16:15:27Z</dcterms:created>
  <dcterms:modified xsi:type="dcterms:W3CDTF">2025-09-19T13:37:00Z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0x0101004F4BF850C3C2754A8155361F0745FBBA</vt:lpwstr>
  </property>
  <property fmtid="{D5CDD505-2E9C-101B-9397-08002B2CF9AE}" pid="3" name="MediaServiceImageTags">
    <vt:lpwstr/>
  </property>
</Properties>
</file>