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5"/>
  </p:notesMasterIdLst>
  <p:sldIdLst>
    <p:sldId id="279" r:id="rId5"/>
    <p:sldId id="261" r:id="rId6"/>
    <p:sldId id="262" r:id="rId7"/>
    <p:sldId id="280" r:id="rId8"/>
    <p:sldId id="263" r:id="rId9"/>
    <p:sldId id="264" r:id="rId10"/>
    <p:sldId id="260" r:id="rId11"/>
    <p:sldId id="265" r:id="rId12"/>
    <p:sldId id="266" r:id="rId13"/>
    <p:sldId id="267" r:id="rId14"/>
    <p:sldId id="288" r:id="rId15"/>
    <p:sldId id="287" r:id="rId16"/>
    <p:sldId id="283" r:id="rId17"/>
    <p:sldId id="269" r:id="rId18"/>
    <p:sldId id="285" r:id="rId19"/>
    <p:sldId id="270" r:id="rId20"/>
    <p:sldId id="289" r:id="rId21"/>
    <p:sldId id="274" r:id="rId22"/>
    <p:sldId id="276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004B87"/>
    <a:srgbClr val="E07E3C"/>
    <a:srgbClr val="A4D65E"/>
    <a:srgbClr val="F1BE48"/>
    <a:srgbClr val="ABC7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1AFBC4-1FCD-56BD-DBB1-5D8516FA9CAE}" v="49" dt="2025-09-18T16:49:59.8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ie  Cizel" userId="S::katie@xperitas.org::309f8464-9408-477e-aece-c444c00ba54d" providerId="AD" clId="Web-{EAEFAE7A-1D23-5EE7-5B75-85DEACE6F146}"/>
    <pc:docChg chg="addSld modSld">
      <pc:chgData name="Katie  Cizel" userId="S::katie@xperitas.org::309f8464-9408-477e-aece-c444c00ba54d" providerId="AD" clId="Web-{EAEFAE7A-1D23-5EE7-5B75-85DEACE6F146}" dt="2024-09-05T19:32:12.456" v="14" actId="1076"/>
      <pc:docMkLst>
        <pc:docMk/>
      </pc:docMkLst>
      <pc:sldChg chg="add">
        <pc:chgData name="Katie  Cizel" userId="S::katie@xperitas.org::309f8464-9408-477e-aece-c444c00ba54d" providerId="AD" clId="Web-{EAEFAE7A-1D23-5EE7-5B75-85DEACE6F146}" dt="2024-09-05T19:31:43.377" v="0"/>
        <pc:sldMkLst>
          <pc:docMk/>
          <pc:sldMk cId="294877150" sldId="283"/>
        </pc:sldMkLst>
      </pc:sldChg>
      <pc:sldChg chg="modSp">
        <pc:chgData name="Katie  Cizel" userId="S::katie@xperitas.org::309f8464-9408-477e-aece-c444c00ba54d" providerId="AD" clId="Web-{EAEFAE7A-1D23-5EE7-5B75-85DEACE6F146}" dt="2024-09-05T19:32:12.456" v="14" actId="1076"/>
        <pc:sldMkLst>
          <pc:docMk/>
          <pc:sldMk cId="768782815" sldId="287"/>
        </pc:sldMkLst>
      </pc:sldChg>
    </pc:docChg>
  </pc:docChgLst>
  <pc:docChgLst>
    <pc:chgData name="Katie  Cizel" userId="S::katie@xperitas.org::309f8464-9408-477e-aece-c444c00ba54d" providerId="AD" clId="Web-{61CC69F4-61DF-D14A-7BB6-91CAEB3F2303}"/>
    <pc:docChg chg="addSld delSld modSld">
      <pc:chgData name="Katie  Cizel" userId="S::katie@xperitas.org::309f8464-9408-477e-aece-c444c00ba54d" providerId="AD" clId="Web-{61CC69F4-61DF-D14A-7BB6-91CAEB3F2303}" dt="2024-09-05T19:23:59.375" v="20" actId="20577"/>
      <pc:docMkLst>
        <pc:docMk/>
      </pc:docMkLst>
      <pc:sldChg chg="modSp">
        <pc:chgData name="Katie  Cizel" userId="S::katie@xperitas.org::309f8464-9408-477e-aece-c444c00ba54d" providerId="AD" clId="Web-{61CC69F4-61DF-D14A-7BB6-91CAEB3F2303}" dt="2024-09-05T19:22:55.826" v="4" actId="20577"/>
        <pc:sldMkLst>
          <pc:docMk/>
          <pc:sldMk cId="0" sldId="269"/>
        </pc:sldMkLst>
      </pc:sldChg>
      <pc:sldChg chg="modSp">
        <pc:chgData name="Katie  Cizel" userId="S::katie@xperitas.org::309f8464-9408-477e-aece-c444c00ba54d" providerId="AD" clId="Web-{61CC69F4-61DF-D14A-7BB6-91CAEB3F2303}" dt="2024-09-05T19:23:00.842" v="10" actId="20577"/>
        <pc:sldMkLst>
          <pc:docMk/>
          <pc:sldMk cId="0" sldId="270"/>
        </pc:sldMkLst>
      </pc:sldChg>
      <pc:sldChg chg="add del">
        <pc:chgData name="Katie  Cizel" userId="S::katie@xperitas.org::309f8464-9408-477e-aece-c444c00ba54d" providerId="AD" clId="Web-{61CC69F4-61DF-D14A-7BB6-91CAEB3F2303}" dt="2024-09-05T19:23:33.843" v="13"/>
        <pc:sldMkLst>
          <pc:docMk/>
          <pc:sldMk cId="0" sldId="273"/>
        </pc:sldMkLst>
      </pc:sldChg>
      <pc:sldChg chg="del">
        <pc:chgData name="Katie  Cizel" userId="S::katie@xperitas.org::309f8464-9408-477e-aece-c444c00ba54d" providerId="AD" clId="Web-{61CC69F4-61DF-D14A-7BB6-91CAEB3F2303}" dt="2024-09-05T19:23:45.906" v="14"/>
        <pc:sldMkLst>
          <pc:docMk/>
          <pc:sldMk cId="3562783904" sldId="277"/>
        </pc:sldMkLst>
      </pc:sldChg>
      <pc:sldChg chg="modSp">
        <pc:chgData name="Katie  Cizel" userId="S::katie@xperitas.org::309f8464-9408-477e-aece-c444c00ba54d" providerId="AD" clId="Web-{61CC69F4-61DF-D14A-7BB6-91CAEB3F2303}" dt="2024-09-05T19:23:59.375" v="20" actId="20577"/>
        <pc:sldMkLst>
          <pc:docMk/>
          <pc:sldMk cId="0" sldId="278"/>
        </pc:sldMkLst>
      </pc:sldChg>
      <pc:sldChg chg="modSp">
        <pc:chgData name="Katie  Cizel" userId="S::katie@xperitas.org::309f8464-9408-477e-aece-c444c00ba54d" providerId="AD" clId="Web-{61CC69F4-61DF-D14A-7BB6-91CAEB3F2303}" dt="2024-09-05T19:21:56.903" v="0"/>
        <pc:sldMkLst>
          <pc:docMk/>
          <pc:sldMk cId="0" sldId="279"/>
        </pc:sldMkLst>
      </pc:sldChg>
      <pc:sldChg chg="del">
        <pc:chgData name="Katie  Cizel" userId="S::katie@xperitas.org::309f8464-9408-477e-aece-c444c00ba54d" providerId="AD" clId="Web-{61CC69F4-61DF-D14A-7BB6-91CAEB3F2303}" dt="2024-09-05T19:22:42.154" v="2"/>
        <pc:sldMkLst>
          <pc:docMk/>
          <pc:sldMk cId="303008722" sldId="281"/>
        </pc:sldMkLst>
      </pc:sldChg>
      <pc:sldChg chg="add">
        <pc:chgData name="Katie  Cizel" userId="S::katie@xperitas.org::309f8464-9408-477e-aece-c444c00ba54d" providerId="AD" clId="Web-{61CC69F4-61DF-D14A-7BB6-91CAEB3F2303}" dt="2024-09-05T19:23:12.483" v="11"/>
        <pc:sldMkLst>
          <pc:docMk/>
          <pc:sldMk cId="20280109" sldId="285"/>
        </pc:sldMkLst>
      </pc:sldChg>
      <pc:sldChg chg="add">
        <pc:chgData name="Katie  Cizel" userId="S::katie@xperitas.org::309f8464-9408-477e-aece-c444c00ba54d" providerId="AD" clId="Web-{61CC69F4-61DF-D14A-7BB6-91CAEB3F2303}" dt="2024-09-05T19:22:43.623" v="3"/>
        <pc:sldMkLst>
          <pc:docMk/>
          <pc:sldMk cId="768782815" sldId="287"/>
        </pc:sldMkLst>
      </pc:sldChg>
      <pc:sldChg chg="add">
        <pc:chgData name="Katie  Cizel" userId="S::katie@xperitas.org::309f8464-9408-477e-aece-c444c00ba54d" providerId="AD" clId="Web-{61CC69F4-61DF-D14A-7BB6-91CAEB3F2303}" dt="2024-09-05T19:22:32.685" v="1"/>
        <pc:sldMkLst>
          <pc:docMk/>
          <pc:sldMk cId="820291812" sldId="288"/>
        </pc:sldMkLst>
      </pc:sldChg>
    </pc:docChg>
  </pc:docChgLst>
  <pc:docChgLst>
    <pc:chgData name="Katie  Villegas" userId="S::katie@xperitas.org::309f8464-9408-477e-aece-c444c00ba54d" providerId="AD" clId="Web-{7C1AFBC4-1FCD-56BD-DBB1-5D8516FA9CAE}"/>
    <pc:docChg chg="modSld">
      <pc:chgData name="Katie  Villegas" userId="S::katie@xperitas.org::309f8464-9408-477e-aece-c444c00ba54d" providerId="AD" clId="Web-{7C1AFBC4-1FCD-56BD-DBB1-5D8516FA9CAE}" dt="2025-09-18T16:49:59.861" v="38" actId="20577"/>
      <pc:docMkLst>
        <pc:docMk/>
      </pc:docMkLst>
      <pc:sldChg chg="addSp delSp modSp">
        <pc:chgData name="Katie  Villegas" userId="S::katie@xperitas.org::309f8464-9408-477e-aece-c444c00ba54d" providerId="AD" clId="Web-{7C1AFBC4-1FCD-56BD-DBB1-5D8516FA9CAE}" dt="2025-09-18T15:57:57.777" v="24" actId="20577"/>
        <pc:sldMkLst>
          <pc:docMk/>
          <pc:sldMk cId="0" sldId="276"/>
        </pc:sldMkLst>
        <pc:spChg chg="add del mod">
          <ac:chgData name="Katie  Villegas" userId="S::katie@xperitas.org::309f8464-9408-477e-aece-c444c00ba54d" providerId="AD" clId="Web-{7C1AFBC4-1FCD-56BD-DBB1-5D8516FA9CAE}" dt="2025-09-18T15:57:57.777" v="24" actId="20577"/>
          <ac:spMkLst>
            <pc:docMk/>
            <pc:sldMk cId="0" sldId="276"/>
            <ac:spMk id="17" creationId="{00000000-0000-0000-0000-000000000000}"/>
          </ac:spMkLst>
        </pc:spChg>
        <pc:spChg chg="add del">
          <ac:chgData name="Katie  Villegas" userId="S::katie@xperitas.org::309f8464-9408-477e-aece-c444c00ba54d" providerId="AD" clId="Web-{7C1AFBC4-1FCD-56BD-DBB1-5D8516FA9CAE}" dt="2025-09-18T15:57:46.027" v="21"/>
          <ac:spMkLst>
            <pc:docMk/>
            <pc:sldMk cId="0" sldId="276"/>
            <ac:spMk id="20" creationId="{E242FEB5-DCAE-2F91-69DB-F0395886C884}"/>
          </ac:spMkLst>
        </pc:spChg>
      </pc:sldChg>
      <pc:sldChg chg="modSp">
        <pc:chgData name="Katie  Villegas" userId="S::katie@xperitas.org::309f8464-9408-477e-aece-c444c00ba54d" providerId="AD" clId="Web-{7C1AFBC4-1FCD-56BD-DBB1-5D8516FA9CAE}" dt="2025-09-18T16:49:59.861" v="38" actId="20577"/>
        <pc:sldMkLst>
          <pc:docMk/>
          <pc:sldMk cId="0" sldId="278"/>
        </pc:sldMkLst>
        <pc:spChg chg="mod">
          <ac:chgData name="Katie  Villegas" userId="S::katie@xperitas.org::309f8464-9408-477e-aece-c444c00ba54d" providerId="AD" clId="Web-{7C1AFBC4-1FCD-56BD-DBB1-5D8516FA9CAE}" dt="2025-09-18T16:49:59.861" v="38" actId="20577"/>
          <ac:spMkLst>
            <pc:docMk/>
            <pc:sldMk cId="0" sldId="278"/>
            <ac:spMk id="12" creationId="{00000000-0000-0000-0000-000000000000}"/>
          </ac:spMkLst>
        </pc:spChg>
      </pc:sldChg>
      <pc:sldChg chg="delSp modSp">
        <pc:chgData name="Katie  Villegas" userId="S::katie@xperitas.org::309f8464-9408-477e-aece-c444c00ba54d" providerId="AD" clId="Web-{7C1AFBC4-1FCD-56BD-DBB1-5D8516FA9CAE}" dt="2025-09-18T15:58:27.792" v="33" actId="20577"/>
        <pc:sldMkLst>
          <pc:docMk/>
          <pc:sldMk cId="768782815" sldId="287"/>
        </pc:sldMkLst>
        <pc:spChg chg="del">
          <ac:chgData name="Katie  Villegas" userId="S::katie@xperitas.org::309f8464-9408-477e-aece-c444c00ba54d" providerId="AD" clId="Web-{7C1AFBC4-1FCD-56BD-DBB1-5D8516FA9CAE}" dt="2025-09-18T15:48:30.917" v="2"/>
          <ac:spMkLst>
            <pc:docMk/>
            <pc:sldMk cId="768782815" sldId="287"/>
            <ac:spMk id="40" creationId="{6743B300-9913-40A0-2654-081668E89E1B}"/>
          </ac:spMkLst>
        </pc:spChg>
        <pc:spChg chg="mod">
          <ac:chgData name="Katie  Villegas" userId="S::katie@xperitas.org::309f8464-9408-477e-aece-c444c00ba54d" providerId="AD" clId="Web-{7C1AFBC4-1FCD-56BD-DBB1-5D8516FA9CAE}" dt="2025-09-18T15:48:50.823" v="6" actId="1076"/>
          <ac:spMkLst>
            <pc:docMk/>
            <pc:sldMk cId="768782815" sldId="287"/>
            <ac:spMk id="42" creationId="{B81F9C77-ADCB-A300-9779-35AEB4DE73CD}"/>
          </ac:spMkLst>
        </pc:spChg>
        <pc:spChg chg="mod">
          <ac:chgData name="Katie  Villegas" userId="S::katie@xperitas.org::309f8464-9408-477e-aece-c444c00ba54d" providerId="AD" clId="Web-{7C1AFBC4-1FCD-56BD-DBB1-5D8516FA9CAE}" dt="2025-09-18T15:58:27.792" v="33" actId="20577"/>
          <ac:spMkLst>
            <pc:docMk/>
            <pc:sldMk cId="768782815" sldId="287"/>
            <ac:spMk id="44" creationId="{0F7EA103-A2CB-D017-B478-1725DED91F7A}"/>
          </ac:spMkLst>
        </pc:spChg>
        <pc:spChg chg="del">
          <ac:chgData name="Katie  Villegas" userId="S::katie@xperitas.org::309f8464-9408-477e-aece-c444c00ba54d" providerId="AD" clId="Web-{7C1AFBC4-1FCD-56BD-DBB1-5D8516FA9CAE}" dt="2025-09-18T15:48:30.917" v="1"/>
          <ac:spMkLst>
            <pc:docMk/>
            <pc:sldMk cId="768782815" sldId="287"/>
            <ac:spMk id="46" creationId="{FE2691E6-CF28-ABC8-5CBA-A8B18EF9EEE8}"/>
          </ac:spMkLst>
        </pc:spChg>
        <pc:spChg chg="del">
          <ac:chgData name="Katie  Villegas" userId="S::katie@xperitas.org::309f8464-9408-477e-aece-c444c00ba54d" providerId="AD" clId="Web-{7C1AFBC4-1FCD-56BD-DBB1-5D8516FA9CAE}" dt="2025-09-18T15:48:30.917" v="0"/>
          <ac:spMkLst>
            <pc:docMk/>
            <pc:sldMk cId="768782815" sldId="287"/>
            <ac:spMk id="48" creationId="{92094856-4E71-5492-941E-BA9DE62F17C3}"/>
          </ac:spMkLst>
        </pc:spChg>
        <pc:spChg chg="mod">
          <ac:chgData name="Katie  Villegas" userId="S::katie@xperitas.org::309f8464-9408-477e-aece-c444c00ba54d" providerId="AD" clId="Web-{7C1AFBC4-1FCD-56BD-DBB1-5D8516FA9CAE}" dt="2025-09-18T15:49:18.182" v="18" actId="20577"/>
          <ac:spMkLst>
            <pc:docMk/>
            <pc:sldMk cId="768782815" sldId="287"/>
            <ac:spMk id="52" creationId="{712F39AF-5CFE-AF80-9E75-F4635AD297A4}"/>
          </ac:spMkLst>
        </pc:spChg>
        <pc:spChg chg="mod">
          <ac:chgData name="Katie  Villegas" userId="S::katie@xperitas.org::309f8464-9408-477e-aece-c444c00ba54d" providerId="AD" clId="Web-{7C1AFBC4-1FCD-56BD-DBB1-5D8516FA9CAE}" dt="2025-09-18T15:48:45.339" v="5" actId="1076"/>
          <ac:spMkLst>
            <pc:docMk/>
            <pc:sldMk cId="768782815" sldId="287"/>
            <ac:spMk id="58" creationId="{3C5A0F61-2AFF-0764-CADD-C6556CDFB83C}"/>
          </ac:spMkLst>
        </pc:spChg>
      </pc:sldChg>
    </pc:docChg>
  </pc:docChgLst>
  <pc:docChgLst>
    <pc:chgData clId="Web-{EAEFAE7A-1D23-5EE7-5B75-85DEACE6F146}"/>
    <pc:docChg chg="delSld">
      <pc:chgData name="" userId="" providerId="" clId="Web-{EAEFAE7A-1D23-5EE7-5B75-85DEACE6F146}" dt="2024-09-05T19:31:38.908" v="0"/>
      <pc:docMkLst>
        <pc:docMk/>
      </pc:docMkLst>
      <pc:sldChg chg="del">
        <pc:chgData name="" userId="" providerId="" clId="Web-{EAEFAE7A-1D23-5EE7-5B75-85DEACE6F146}" dt="2024-09-05T19:31:38.908" v="0"/>
        <pc:sldMkLst>
          <pc:docMk/>
          <pc:sldMk cId="294877150" sldId="283"/>
        </pc:sldMkLst>
      </pc:sldChg>
    </pc:docChg>
  </pc:docChgLst>
  <pc:docChgLst>
    <pc:chgData name="Katie  Villegas" userId="S::katie@xperitas.org::309f8464-9408-477e-aece-c444c00ba54d" providerId="AD" clId="Web-{3F5BA888-A3CD-5613-8CFD-0F5180AE2A67}"/>
    <pc:docChg chg="addSld delSld">
      <pc:chgData name="Katie  Villegas" userId="S::katie@xperitas.org::309f8464-9408-477e-aece-c444c00ba54d" providerId="AD" clId="Web-{3F5BA888-A3CD-5613-8CFD-0F5180AE2A67}" dt="2025-01-13T20:16:00.780" v="1"/>
      <pc:docMkLst>
        <pc:docMk/>
      </pc:docMkLst>
      <pc:sldChg chg="del">
        <pc:chgData name="Katie  Villegas" userId="S::katie@xperitas.org::309f8464-9408-477e-aece-c444c00ba54d" providerId="AD" clId="Web-{3F5BA888-A3CD-5613-8CFD-0F5180AE2A67}" dt="2025-01-13T20:16:00.780" v="1"/>
        <pc:sldMkLst>
          <pc:docMk/>
          <pc:sldMk cId="0" sldId="273"/>
        </pc:sldMkLst>
      </pc:sldChg>
      <pc:sldChg chg="add">
        <pc:chgData name="Katie  Villegas" userId="S::katie@xperitas.org::309f8464-9408-477e-aece-c444c00ba54d" providerId="AD" clId="Web-{3F5BA888-A3CD-5613-8CFD-0F5180AE2A67}" dt="2025-01-13T20:15:56.108" v="0"/>
        <pc:sldMkLst>
          <pc:docMk/>
          <pc:sldMk cId="960777929" sldId="289"/>
        </pc:sldMkLst>
      </pc:sldChg>
    </pc:docChg>
  </pc:docChgLst>
  <pc:docChgLst>
    <pc:chgData name="Katie  Cizel" userId="S::katie@xperitas.org::309f8464-9408-477e-aece-c444c00ba54d" providerId="AD" clId="Web-{5ED82463-D64B-2CC9-8F26-314FCE635B22}"/>
    <pc:docChg chg="modSld">
      <pc:chgData name="Katie  Cizel" userId="S::katie@xperitas.org::309f8464-9408-477e-aece-c444c00ba54d" providerId="AD" clId="Web-{5ED82463-D64B-2CC9-8F26-314FCE635B22}" dt="2024-03-05T18:34:26.823" v="3"/>
      <pc:docMkLst>
        <pc:docMk/>
      </pc:docMkLst>
      <pc:sldChg chg="addSp delSp modSp">
        <pc:chgData name="Katie  Cizel" userId="S::katie@xperitas.org::309f8464-9408-477e-aece-c444c00ba54d" providerId="AD" clId="Web-{5ED82463-D64B-2CC9-8F26-314FCE635B22}" dt="2024-03-05T18:34:26.823" v="3"/>
        <pc:sldMkLst>
          <pc:docMk/>
          <pc:sldMk cId="3397419914" sldId="267"/>
        </pc:sldMkLst>
      </pc:sldChg>
    </pc:docChg>
  </pc:docChgLst>
  <pc:docChgLst>
    <pc:chgData name="Katie  Cizel" userId="S::katie@xperitas.org::309f8464-9408-477e-aece-c444c00ba54d" providerId="AD" clId="Web-{315CF3AA-FB38-0C7B-8DDE-560BB7F8F2B3}"/>
    <pc:docChg chg="modSld">
      <pc:chgData name="Katie  Cizel" userId="S::katie@xperitas.org::309f8464-9408-477e-aece-c444c00ba54d" providerId="AD" clId="Web-{315CF3AA-FB38-0C7B-8DDE-560BB7F8F2B3}" dt="2024-02-07T15:26:31.519" v="3" actId="20577"/>
      <pc:docMkLst>
        <pc:docMk/>
      </pc:docMkLst>
      <pc:sldChg chg="modSp">
        <pc:chgData name="Katie  Cizel" userId="S::katie@xperitas.org::309f8464-9408-477e-aece-c444c00ba54d" providerId="AD" clId="Web-{315CF3AA-FB38-0C7B-8DDE-560BB7F8F2B3}" dt="2024-02-07T15:26:31.519" v="3" actId="20577"/>
        <pc:sldMkLst>
          <pc:docMk/>
          <pc:sldMk cId="0" sldId="27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3360D4-1468-4951-91CA-2B91B0596F0F}" type="datetimeFigureOut">
              <a:t>9/18/2025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D45007-2F02-4852-9482-C608AF0D7D5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06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Depends on the language (Spanish/German)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45007-2F02-4852-9482-C608AF0D7D5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104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WITHOUT early bird special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45007-2F02-4852-9482-C608AF0D7D5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374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STEP: remove section from Puerto Rico (domestic location)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45007-2F02-4852-9482-C608AF0D7D5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358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>
                <a:solidFill>
                  <a:srgbClr val="000000"/>
                </a:solidFill>
                <a:latin typeface="Arial"/>
                <a:ea typeface="+mn-ea"/>
                <a:cs typeface="Arial"/>
              </a:rPr>
              <a:t>LEADERS:</a:t>
            </a:r>
          </a:p>
          <a:p>
            <a:pPr algn="l" hangingPunct="0">
              <a:lnSpc>
                <a:spcPct val="100000"/>
              </a:lnSpc>
            </a:pPr>
            <a:r>
              <a:rPr>
                <a:solidFill>
                  <a:srgbClr val="000000"/>
                </a:solidFill>
                <a:latin typeface="Arial"/>
                <a:ea typeface="+mn-ea"/>
                <a:cs typeface="Arial"/>
              </a:rPr>
              <a:t>Please insert your Custom Registration</a:t>
            </a:r>
          </a:p>
          <a:p>
            <a:pPr algn="l" hangingPunct="0">
              <a:lnSpc>
                <a:spcPct val="100000"/>
              </a:lnSpc>
            </a:pPr>
            <a:r>
              <a:rPr>
                <a:solidFill>
                  <a:srgbClr val="000000"/>
                </a:solidFill>
                <a:latin typeface="Arial"/>
                <a:ea typeface="+mn-ea"/>
                <a:cs typeface="Arial"/>
              </a:rPr>
              <a:t>Page QR code your Program Manager emailed you </a:t>
            </a:r>
          </a:p>
          <a:p>
            <a:pPr algn="l" hangingPunct="0">
              <a:lnSpc>
                <a:spcPct val="100000"/>
              </a:lnSpc>
            </a:pPr>
            <a:endParaRPr>
              <a:solidFill>
                <a:srgbClr val="000000"/>
              </a:solidFill>
              <a:latin typeface="Arial"/>
              <a:ea typeface="+mn-ea"/>
              <a:cs typeface="Arial"/>
            </a:endParaRPr>
          </a:p>
          <a:p>
            <a:pPr algn="l" hangingPunct="0">
              <a:lnSpc>
                <a:spcPct val="100000"/>
              </a:lnSpc>
            </a:pPr>
            <a:endParaRPr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49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937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962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82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49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670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456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347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03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935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502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065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sv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hyperlink" Target="https://xperitas.org/sites/default/files/2023-02/ar_highlights.mp4%20%281080p%29.mp4" TargetMode="External"/><Relationship Id="rId5" Type="http://schemas.openxmlformats.org/officeDocument/2006/relationships/image" Target="../media/image21.sv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Relationship Id="rId9" Type="http://schemas.openxmlformats.org/officeDocument/2006/relationships/image" Target="../media/image4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xperitas.org/sites/default/files/2023-05/RAA-Flyer_0.pdf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xperitas.org/resources/medical-insurance" TargetMode="External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52.jpeg"/><Relationship Id="rId4" Type="http://schemas.openxmlformats.org/officeDocument/2006/relationships/image" Target="../media/image48.png"/><Relationship Id="rId9" Type="http://schemas.openxmlformats.org/officeDocument/2006/relationships/hyperlink" Target="https://mytravel.state.gov/s/step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3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5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sv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7.jpeg"/><Relationship Id="rId5" Type="http://schemas.openxmlformats.org/officeDocument/2006/relationships/image" Target="../media/image12.svg"/><Relationship Id="rId10" Type="http://schemas.openxmlformats.org/officeDocument/2006/relationships/image" Target="../media/image16.jpeg"/><Relationship Id="rId4" Type="http://schemas.openxmlformats.org/officeDocument/2006/relationships/image" Target="../media/image11.pn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sv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hyperlink" Target="https://xperitas.org/sites/default/files/2023-03/MKG_xperitas_1min%281080p%29.mp4" TargetMode="External"/><Relationship Id="rId5" Type="http://schemas.openxmlformats.org/officeDocument/2006/relationships/image" Target="../media/image21.sv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27.pn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40.jpeg"/><Relationship Id="rId5" Type="http://schemas.openxmlformats.org/officeDocument/2006/relationships/image" Target="../media/image29.png"/><Relationship Id="rId10" Type="http://schemas.openxmlformats.org/officeDocument/2006/relationships/image" Target="../media/image39.jpeg"/><Relationship Id="rId4" Type="http://schemas.openxmlformats.org/officeDocument/2006/relationships/image" Target="../media/image28.png"/><Relationship Id="rId9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6.svg"/><Relationship Id="rId7" Type="http://schemas.openxmlformats.org/officeDocument/2006/relationships/image" Target="../media/image4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svg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3289228" cy="6858000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6" name="Freeform 6"/>
          <p:cNvSpPr/>
          <p:nvPr/>
        </p:nvSpPr>
        <p:spPr>
          <a:xfrm>
            <a:off x="7284242" y="4754880"/>
            <a:ext cx="2721276" cy="1998231"/>
          </a:xfrm>
          <a:custGeom>
            <a:avLst/>
            <a:gdLst/>
            <a:ahLst/>
            <a:cxnLst/>
            <a:rect l="l" t="t" r="r" b="b"/>
            <a:pathLst>
              <a:path w="7557723" h="6335623">
                <a:moveTo>
                  <a:pt x="0" y="0"/>
                </a:moveTo>
                <a:lnTo>
                  <a:pt x="7557723" y="0"/>
                </a:lnTo>
                <a:lnTo>
                  <a:pt x="7557723" y="6335623"/>
                </a:lnTo>
                <a:lnTo>
                  <a:pt x="0" y="63356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9" name="TextBox 9"/>
          <p:cNvSpPr txBox="1"/>
          <p:nvPr/>
        </p:nvSpPr>
        <p:spPr>
          <a:xfrm>
            <a:off x="6825720" y="2410196"/>
            <a:ext cx="3650536" cy="573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6"/>
              </a:lnSpc>
            </a:pPr>
            <a:r>
              <a:rPr lang="en-US" sz="3504" spc="631">
                <a:solidFill>
                  <a:srgbClr val="000000"/>
                </a:solidFill>
                <a:latin typeface="Arial"/>
              </a:rPr>
              <a:t>LET’S GO TO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9312DD-DEB7-CF52-8F8C-174DF8671CA9}"/>
              </a:ext>
            </a:extLst>
          </p:cNvPr>
          <p:cNvSpPr txBox="1"/>
          <p:nvPr/>
        </p:nvSpPr>
        <p:spPr>
          <a:xfrm>
            <a:off x="6643750" y="2983751"/>
            <a:ext cx="5334561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7200">
                <a:latin typeface="Arial"/>
                <a:cs typeface="Arial"/>
              </a:rPr>
              <a:t>Argentina</a:t>
            </a:r>
            <a:r>
              <a:rPr lang="en-US" sz="8800">
                <a:latin typeface="Arial"/>
                <a:cs typeface="Arial"/>
              </a:rPr>
              <a:t>!</a:t>
            </a:r>
          </a:p>
        </p:txBody>
      </p:sp>
      <p:pic>
        <p:nvPicPr>
          <p:cNvPr id="12" name="Picture 11" descr="Boats on the water next to buildings">
            <a:extLst>
              <a:ext uri="{FF2B5EF4-FFF2-40B4-BE49-F238E27FC236}">
                <a16:creationId xmlns:a16="http://schemas.microsoft.com/office/drawing/2014/main" id="{A51318E8-0110-198C-C520-AF25F1EEA2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83"/>
          <a:stretch/>
        </p:blipFill>
        <p:spPr>
          <a:xfrm>
            <a:off x="19472" y="0"/>
            <a:ext cx="6539511" cy="6899849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C9A29CD-78D5-C593-FDB0-6C5FD54F628C}"/>
              </a:ext>
            </a:extLst>
          </p:cNvPr>
          <p:cNvCxnSpPr>
            <a:cxnSpLocks/>
          </p:cNvCxnSpPr>
          <p:nvPr/>
        </p:nvCxnSpPr>
        <p:spPr>
          <a:xfrm>
            <a:off x="6954057" y="4700336"/>
            <a:ext cx="365053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" name="Picture 2" descr="A blue and orange text on a black background">
            <a:extLst>
              <a:ext uri="{FF2B5EF4-FFF2-40B4-BE49-F238E27FC236}">
                <a16:creationId xmlns:a16="http://schemas.microsoft.com/office/drawing/2014/main" id="{CBFBD935-58B5-4D17-15E6-457D2115F7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7040" y="1148080"/>
            <a:ext cx="3698240" cy="1127760"/>
          </a:xfrm>
          <a:prstGeom prst="rect">
            <a:avLst/>
          </a:prstGeom>
        </p:spPr>
      </p:pic>
      <p:pic>
        <p:nvPicPr>
          <p:cNvPr id="4" name="Lucho Renolfi">
            <a:extLst>
              <a:ext uri="{FF2B5EF4-FFF2-40B4-BE49-F238E27FC236}">
                <a16:creationId xmlns:a16="http://schemas.microsoft.com/office/drawing/2014/main" id="{79BE0F1B-462B-A892-F7E5-89CD1E650FFC}"/>
              </a:ext>
            </a:extLst>
          </p:cNvPr>
          <p:cNvPicPr/>
          <p:nvPr/>
        </p:nvPicPr>
        <p:blipFill rotWithShape="1">
          <a:blip r:embed="rId5"/>
          <a:srcRect l="18313" r="18313"/>
          <a:stretch/>
        </p:blipFill>
        <p:spPr>
          <a:xfrm>
            <a:off x="0" y="0"/>
            <a:ext cx="6558983" cy="689984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6751" y="0"/>
            <a:ext cx="11175249" cy="3524250"/>
            <a:chOff x="0" y="0"/>
            <a:chExt cx="22350498" cy="704850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2350498" cy="7048500"/>
              <a:chOff x="0" y="0"/>
              <a:chExt cx="4414913" cy="139229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414913" cy="1392296"/>
              </a:xfrm>
              <a:custGeom>
                <a:avLst/>
                <a:gdLst/>
                <a:ahLst/>
                <a:cxnLst/>
                <a:rect l="l" t="t" r="r" b="b"/>
                <a:pathLst>
                  <a:path w="4414913" h="1392296">
                    <a:moveTo>
                      <a:pt x="0" y="0"/>
                    </a:moveTo>
                    <a:lnTo>
                      <a:pt x="4414913" y="0"/>
                    </a:lnTo>
                    <a:lnTo>
                      <a:pt x="4414913" y="1392296"/>
                    </a:lnTo>
                    <a:lnTo>
                      <a:pt x="0" y="1392296"/>
                    </a:lnTo>
                    <a:close/>
                  </a:path>
                </a:pathLst>
              </a:custGeom>
              <a:solidFill>
                <a:srgbClr val="004B87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95250"/>
                <a:ext cx="4414913" cy="148754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239"/>
                  </a:lnSpc>
                </a:pPr>
                <a:endParaRPr sz="1200"/>
              </a:p>
            </p:txBody>
          </p:sp>
        </p:grpSp>
        <p:sp>
          <p:nvSpPr>
            <p:cNvPr id="6" name="Freeform 6"/>
            <p:cNvSpPr/>
            <p:nvPr/>
          </p:nvSpPr>
          <p:spPr>
            <a:xfrm rot="-5400000">
              <a:off x="7510980" y="-7510980"/>
              <a:ext cx="7024920" cy="22046879"/>
            </a:xfrm>
            <a:custGeom>
              <a:avLst/>
              <a:gdLst/>
              <a:ahLst/>
              <a:cxnLst/>
              <a:rect l="l" t="t" r="r" b="b"/>
              <a:pathLst>
                <a:path w="7024920" h="22046879">
                  <a:moveTo>
                    <a:pt x="0" y="0"/>
                  </a:moveTo>
                  <a:lnTo>
                    <a:pt x="7024919" y="0"/>
                  </a:lnTo>
                  <a:lnTo>
                    <a:pt x="7024919" y="22046879"/>
                  </a:lnTo>
                  <a:lnTo>
                    <a:pt x="0" y="220468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213838"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3223401" y="-19104"/>
            <a:ext cx="4391961" cy="6926785"/>
            <a:chOff x="0" y="0"/>
            <a:chExt cx="8783923" cy="13853570"/>
          </a:xfrm>
        </p:grpSpPr>
        <p:sp>
          <p:nvSpPr>
            <p:cNvPr id="8" name="AutoShape 8"/>
            <p:cNvSpPr/>
            <p:nvPr/>
          </p:nvSpPr>
          <p:spPr>
            <a:xfrm>
              <a:off x="6261105" y="0"/>
              <a:ext cx="2522819" cy="13754207"/>
            </a:xfrm>
            <a:prstGeom prst="rect">
              <a:avLst/>
            </a:pr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9" name="Freeform 9"/>
            <p:cNvSpPr/>
            <p:nvPr/>
          </p:nvSpPr>
          <p:spPr>
            <a:xfrm rot="-5400000">
              <a:off x="0" y="5069647"/>
              <a:ext cx="8783923" cy="8783923"/>
            </a:xfrm>
            <a:custGeom>
              <a:avLst/>
              <a:gdLst/>
              <a:ahLst/>
              <a:cxnLst/>
              <a:rect l="l" t="t" r="r" b="b"/>
              <a:pathLst>
                <a:path w="8783923" h="8783923">
                  <a:moveTo>
                    <a:pt x="0" y="0"/>
                  </a:moveTo>
                  <a:lnTo>
                    <a:pt x="8783923" y="0"/>
                  </a:lnTo>
                  <a:lnTo>
                    <a:pt x="8783923" y="8783923"/>
                  </a:lnTo>
                  <a:lnTo>
                    <a:pt x="0" y="8783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0000077" y="398903"/>
            <a:ext cx="1841324" cy="549328"/>
          </a:xfrm>
          <a:custGeom>
            <a:avLst/>
            <a:gdLst/>
            <a:ahLst/>
            <a:cxnLst/>
            <a:rect l="l" t="t" r="r" b="b"/>
            <a:pathLst>
              <a:path w="2761986" h="823992">
                <a:moveTo>
                  <a:pt x="0" y="0"/>
                </a:moveTo>
                <a:lnTo>
                  <a:pt x="2761986" y="0"/>
                </a:lnTo>
                <a:lnTo>
                  <a:pt x="2761986" y="823993"/>
                </a:lnTo>
                <a:lnTo>
                  <a:pt x="0" y="82399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4ED81C7-DD43-D5A6-EAAC-35B458B1DB5E}"/>
              </a:ext>
            </a:extLst>
          </p:cNvPr>
          <p:cNvGrpSpPr/>
          <p:nvPr/>
        </p:nvGrpSpPr>
        <p:grpSpPr>
          <a:xfrm>
            <a:off x="1643603" y="1164194"/>
            <a:ext cx="9769733" cy="2428114"/>
            <a:chOff x="2207673" y="2036649"/>
            <a:chExt cx="7443688" cy="1850012"/>
          </a:xfrm>
        </p:grpSpPr>
        <p:pic>
          <p:nvPicPr>
            <p:cNvPr id="12" name="image.png">
              <a:extLst>
                <a:ext uri="{FF2B5EF4-FFF2-40B4-BE49-F238E27FC236}">
                  <a16:creationId xmlns:a16="http://schemas.microsoft.com/office/drawing/2014/main" id="{BBC4FDDE-4AC1-6C5E-8634-030212EFF351}"/>
                </a:ext>
              </a:extLst>
            </p:cNvPr>
            <p:cNvPicPr/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2207673" y="2036649"/>
              <a:ext cx="7443688" cy="1615157"/>
            </a:xfrm>
            <a:prstGeom prst="rect">
              <a:avLst/>
            </a:prstGeom>
          </p:spPr>
        </p:pic>
        <p:pic>
          <p:nvPicPr>
            <p:cNvPr id="13" name="SolidStrokeShapeSquare">
              <a:extLst>
                <a:ext uri="{FF2B5EF4-FFF2-40B4-BE49-F238E27FC236}">
                  <a16:creationId xmlns:a16="http://schemas.microsoft.com/office/drawing/2014/main" id="{F4BB856C-099C-0515-0649-BEA1666D5D2D}"/>
                </a:ext>
              </a:extLst>
            </p:cNvPr>
            <p:cNvPicPr/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2704375" y="2188380"/>
              <a:ext cx="392714" cy="383789"/>
            </a:xfrm>
            <a:prstGeom prst="rect">
              <a:avLst/>
            </a:prstGeom>
          </p:spPr>
        </p:pic>
        <p:pic>
          <p:nvPicPr>
            <p:cNvPr id="14" name="SolidStrokeShapeSquare copy 1">
              <a:extLst>
                <a:ext uri="{FF2B5EF4-FFF2-40B4-BE49-F238E27FC236}">
                  <a16:creationId xmlns:a16="http://schemas.microsoft.com/office/drawing/2014/main" id="{E2486339-497C-1070-6597-23BC85B4517C}"/>
                </a:ext>
              </a:extLst>
            </p:cNvPr>
            <p:cNvPicPr/>
            <p:nvPr/>
          </p:nvPicPr>
          <p:blipFill rotWithShape="1">
            <a:blip r:embed="rId9"/>
            <a:stretch>
              <a:fillRect/>
            </a:stretch>
          </p:blipFill>
          <p:spPr>
            <a:xfrm>
              <a:off x="8211303" y="2295483"/>
              <a:ext cx="1001185" cy="1388912"/>
            </a:xfrm>
            <a:prstGeom prst="rect">
              <a:avLst/>
            </a:prstGeom>
          </p:spPr>
        </p:pic>
        <p:pic>
          <p:nvPicPr>
            <p:cNvPr id="15" name="Line-9">
              <a:extLst>
                <a:ext uri="{FF2B5EF4-FFF2-40B4-BE49-F238E27FC236}">
                  <a16:creationId xmlns:a16="http://schemas.microsoft.com/office/drawing/2014/main" id="{EE544BDF-DB95-327E-9218-A5EB26BE46E2}"/>
                </a:ext>
              </a:extLst>
            </p:cNvPr>
            <p:cNvPicPr/>
            <p:nvPr/>
          </p:nvPicPr>
          <p:blipFill rotWithShape="1">
            <a:blip r:embed="rId10"/>
            <a:stretch>
              <a:fillRect/>
            </a:stretch>
          </p:blipFill>
          <p:spPr>
            <a:xfrm rot="10800000">
              <a:off x="7131337" y="2786378"/>
              <a:ext cx="1286795" cy="580555"/>
            </a:xfrm>
            <a:prstGeom prst="rect">
              <a:avLst/>
            </a:prstGeom>
          </p:spPr>
        </p:pic>
        <p:pic>
          <p:nvPicPr>
            <p:cNvPr id="16" name="Line-9 copy 1">
              <a:extLst>
                <a:ext uri="{FF2B5EF4-FFF2-40B4-BE49-F238E27FC236}">
                  <a16:creationId xmlns:a16="http://schemas.microsoft.com/office/drawing/2014/main" id="{50906077-505C-B934-58A4-02A05676A8A3}"/>
                </a:ext>
              </a:extLst>
            </p:cNvPr>
            <p:cNvPicPr/>
            <p:nvPr/>
          </p:nvPicPr>
          <p:blipFill rotWithShape="1">
            <a:blip r:embed="rId10"/>
            <a:stretch>
              <a:fillRect/>
            </a:stretch>
          </p:blipFill>
          <p:spPr>
            <a:xfrm rot="5400000">
              <a:off x="2178778" y="2905872"/>
              <a:ext cx="1443909" cy="517669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B326B1A8-5564-E96C-B637-71E4B71ECB62}"/>
              </a:ext>
            </a:extLst>
          </p:cNvPr>
          <p:cNvSpPr/>
          <p:nvPr/>
        </p:nvSpPr>
        <p:spPr>
          <a:xfrm>
            <a:off x="2528419" y="4363612"/>
            <a:ext cx="8151912" cy="696176"/>
          </a:xfrm>
          <a:prstGeom prst="rect">
            <a:avLst/>
          </a:prstGeom>
        </p:spPr>
        <p:txBody>
          <a:bodyPr spcFirstLastPara="0" lIns="89253" tIns="89253" rIns="89253" bIns="0" anchor="t"/>
          <a:lstStyle/>
          <a:p>
            <a:pPr algn="ctr" hangingPunct="0">
              <a:lnSpc>
                <a:spcPct val="100000"/>
              </a:lnSpc>
            </a:pPr>
            <a:r>
              <a:rPr sz="1687">
                <a:solidFill>
                  <a:srgbClr val="717274"/>
                </a:solidFill>
                <a:latin typeface="Lato"/>
                <a:cs typeface="Lato"/>
              </a:rPr>
              <a:t>Video can be accessed via the </a:t>
            </a:r>
            <a:r>
              <a:rPr sz="1687" b="1">
                <a:solidFill>
                  <a:srgbClr val="000000"/>
                </a:solidFill>
                <a:latin typeface="Lato"/>
                <a:cs typeface="Lato"/>
              </a:rPr>
              <a:t>clickable link above</a:t>
            </a:r>
            <a:r>
              <a:rPr sz="1687">
                <a:solidFill>
                  <a:srgbClr val="717274"/>
                </a:solidFill>
                <a:latin typeface="Lato"/>
                <a:cs typeface="Lato"/>
              </a:rPr>
              <a:t>. Due to restrictions regarding video cloud applications like YouTube and Vimeo, you will have to </a:t>
            </a:r>
            <a:r>
              <a:rPr sz="1687" b="1">
                <a:solidFill>
                  <a:srgbClr val="000000"/>
                </a:solidFill>
                <a:latin typeface="Lato"/>
                <a:cs typeface="Lato"/>
              </a:rPr>
              <a:t>download this to your local device</a:t>
            </a:r>
            <a:r>
              <a:rPr sz="1687">
                <a:solidFill>
                  <a:srgbClr val="717274"/>
                </a:solidFill>
                <a:latin typeface="Lato"/>
                <a:cs typeface="Lato"/>
              </a:rPr>
              <a:t> and insert it into the presentation.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410D90D-55BA-C460-9499-DC1A349DCC5F}"/>
              </a:ext>
            </a:extLst>
          </p:cNvPr>
          <p:cNvSpPr/>
          <p:nvPr/>
        </p:nvSpPr>
        <p:spPr>
          <a:xfrm>
            <a:off x="4985125" y="3765352"/>
            <a:ext cx="4141611" cy="533400"/>
          </a:xfrm>
          <a:prstGeom prst="rect">
            <a:avLst/>
          </a:prstGeom>
        </p:spPr>
        <p:txBody>
          <a:bodyPr spcFirstLastPara="0" lIns="95250" tIns="9525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/>
            <a:r>
              <a:rPr sz="2250">
                <a:solidFill>
                  <a:srgbClr val="717274"/>
                </a:solidFill>
                <a:latin typeface="Lato"/>
                <a:ea typeface="+mn-ea"/>
                <a:cs typeface="Lato"/>
              </a:rPr>
              <a:t>Insert </a:t>
            </a:r>
            <a:r>
              <a:rPr lang="en-US" sz="2250">
                <a:latin typeface="Lato"/>
                <a:cs typeface="Lato"/>
                <a:hlinkClick r:id="rId11"/>
              </a:rPr>
              <a:t>Argentina</a:t>
            </a:r>
            <a:r>
              <a:rPr lang="en-US" sz="2250">
                <a:solidFill>
                  <a:srgbClr val="FF0000"/>
                </a:solidFill>
                <a:latin typeface="Lato"/>
                <a:cs typeface="Lato"/>
              </a:rPr>
              <a:t> </a:t>
            </a:r>
            <a:r>
              <a:rPr lang="en-US" sz="2250">
                <a:solidFill>
                  <a:srgbClr val="717274"/>
                </a:solidFill>
                <a:latin typeface="Lato"/>
                <a:cs typeface="Lato"/>
              </a:rPr>
              <a:t>video</a:t>
            </a:r>
            <a:endParaRPr lang="en-US" sz="2250">
              <a:solidFill>
                <a:srgbClr val="717274"/>
              </a:solidFill>
              <a:latin typeface="Lato"/>
              <a:ea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397419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8">
            <a:extLst>
              <a:ext uri="{FF2B5EF4-FFF2-40B4-BE49-F238E27FC236}">
                <a16:creationId xmlns:a16="http://schemas.microsoft.com/office/drawing/2014/main" id="{5999F02C-22FE-74C8-BB44-83ED9E1C95C7}"/>
              </a:ext>
            </a:extLst>
          </p:cNvPr>
          <p:cNvSpPr/>
          <p:nvPr/>
        </p:nvSpPr>
        <p:spPr>
          <a:xfrm>
            <a:off x="-6584" y="-19104"/>
            <a:ext cx="1261410" cy="6877104"/>
          </a:xfrm>
          <a:prstGeom prst="rect">
            <a:avLst/>
          </a:prstGeom>
          <a:solidFill>
            <a:srgbClr val="00B0B9"/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/>
          </a:p>
        </p:txBody>
      </p:sp>
      <p:sp>
        <p:nvSpPr>
          <p:cNvPr id="21" name="Freeform 9">
            <a:extLst>
              <a:ext uri="{FF2B5EF4-FFF2-40B4-BE49-F238E27FC236}">
                <a16:creationId xmlns:a16="http://schemas.microsoft.com/office/drawing/2014/main" id="{6EBA55A5-9364-E537-22BF-2DCB3107CFC7}"/>
              </a:ext>
            </a:extLst>
          </p:cNvPr>
          <p:cNvSpPr/>
          <p:nvPr/>
        </p:nvSpPr>
        <p:spPr>
          <a:xfrm rot="16200000">
            <a:off x="-1605948" y="3989397"/>
            <a:ext cx="4334454" cy="1415850"/>
          </a:xfrm>
          <a:custGeom>
            <a:avLst/>
            <a:gdLst/>
            <a:ahLst/>
            <a:cxnLst/>
            <a:rect l="l" t="t" r="r" b="b"/>
            <a:pathLst>
              <a:path w="8783923" h="8783923">
                <a:moveTo>
                  <a:pt x="0" y="0"/>
                </a:moveTo>
                <a:lnTo>
                  <a:pt x="8783923" y="0"/>
                </a:lnTo>
                <a:lnTo>
                  <a:pt x="8783923" y="8783923"/>
                </a:lnTo>
                <a:lnTo>
                  <a:pt x="0" y="87839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31BB821-B3E9-72AD-9798-5DE8B16CD3F4}"/>
              </a:ext>
            </a:extLst>
          </p:cNvPr>
          <p:cNvSpPr txBox="1"/>
          <p:nvPr/>
        </p:nvSpPr>
        <p:spPr>
          <a:xfrm>
            <a:off x="1499203" y="170653"/>
            <a:ext cx="10322315" cy="32555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>
                <a:latin typeface="Arial"/>
                <a:cs typeface="Times New Roman"/>
              </a:rPr>
              <a:t>"Having our child experience another culture and have his eyes opened to the world outside of his hometown was life-changing. Watching him gain confidence through this experience where he needed to challenge himself and be independent was a joy."</a:t>
            </a:r>
            <a:r>
              <a:rPr lang="en-US" sz="3200" i="1" dirty="0">
                <a:latin typeface="Arial"/>
                <a:cs typeface="Times New Roman"/>
              </a:rPr>
              <a:t> </a:t>
            </a:r>
            <a:endParaRPr lang="en-US" sz="3200" i="1">
              <a:latin typeface="Arial"/>
              <a:ea typeface="Calibri"/>
              <a:cs typeface="Calibri"/>
            </a:endParaRPr>
          </a:p>
          <a:p>
            <a:pPr algn="ctr">
              <a:lnSpc>
                <a:spcPct val="150000"/>
              </a:lnSpc>
            </a:pPr>
            <a:r>
              <a:rPr lang="en-US" sz="2400" dirty="0">
                <a:latin typeface="Arial"/>
                <a:cs typeface="Times New Roman"/>
              </a:rPr>
              <a:t>- Parent of a German Immersion student</a:t>
            </a:r>
            <a:endParaRPr lang="en-US" sz="2400">
              <a:latin typeface="Arial"/>
              <a:ea typeface="Calibri"/>
              <a:cs typeface="Calibri"/>
            </a:endParaRPr>
          </a:p>
        </p:txBody>
      </p:sp>
      <p:sp>
        <p:nvSpPr>
          <p:cNvPr id="25" name="TextBox 5">
            <a:extLst>
              <a:ext uri="{FF2B5EF4-FFF2-40B4-BE49-F238E27FC236}">
                <a16:creationId xmlns:a16="http://schemas.microsoft.com/office/drawing/2014/main" id="{21409133-F0D0-765C-9B36-7D9B40802A55}"/>
              </a:ext>
            </a:extLst>
          </p:cNvPr>
          <p:cNvSpPr txBox="1"/>
          <p:nvPr/>
        </p:nvSpPr>
        <p:spPr>
          <a:xfrm>
            <a:off x="1633183" y="3928977"/>
            <a:ext cx="10065818" cy="251684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800" i="1" dirty="0">
                <a:latin typeface="Arial"/>
                <a:cs typeface="Times New Roman"/>
              </a:rPr>
              <a:t>"His increase in love for the Spanish language as well as foreign cultures. This trip fueled his desire to travel and experience more of our world." </a:t>
            </a:r>
            <a:endParaRPr lang="en-US" sz="2800" i="1">
              <a:latin typeface="Arial"/>
              <a:ea typeface="Calibri" panose="020F0502020204030204"/>
              <a:cs typeface="Calibri" panose="020F0502020204030204"/>
            </a:endParaRPr>
          </a:p>
          <a:p>
            <a:pPr algn="ctr">
              <a:lnSpc>
                <a:spcPct val="150000"/>
              </a:lnSpc>
            </a:pPr>
            <a:r>
              <a:rPr lang="en-US" sz="2400" dirty="0">
                <a:latin typeface="Arial"/>
                <a:cs typeface="Times New Roman"/>
              </a:rPr>
              <a:t>- Parent of a Spanish Immersion student to Costa Rica</a:t>
            </a:r>
            <a:endParaRPr lang="en-US" sz="2400">
              <a:latin typeface="Arial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B2B5C10-A9C6-608F-CF66-D176048F578D}"/>
              </a:ext>
            </a:extLst>
          </p:cNvPr>
          <p:cNvSpPr/>
          <p:nvPr/>
        </p:nvSpPr>
        <p:spPr>
          <a:xfrm flipV="1">
            <a:off x="2544791" y="3766867"/>
            <a:ext cx="8238227" cy="38157"/>
          </a:xfrm>
          <a:prstGeom prst="rect">
            <a:avLst/>
          </a:prstGeom>
          <a:solidFill>
            <a:srgbClr val="00B0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291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6751" y="-14111"/>
            <a:ext cx="11175249" cy="1181806"/>
            <a:chOff x="0" y="0"/>
            <a:chExt cx="22350498" cy="704850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2350498" cy="7048500"/>
              <a:chOff x="0" y="0"/>
              <a:chExt cx="4414913" cy="139229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414913" cy="1392296"/>
              </a:xfrm>
              <a:custGeom>
                <a:avLst/>
                <a:gdLst/>
                <a:ahLst/>
                <a:cxnLst/>
                <a:rect l="l" t="t" r="r" b="b"/>
                <a:pathLst>
                  <a:path w="4414913" h="1392296">
                    <a:moveTo>
                      <a:pt x="0" y="0"/>
                    </a:moveTo>
                    <a:lnTo>
                      <a:pt x="4414913" y="0"/>
                    </a:lnTo>
                    <a:lnTo>
                      <a:pt x="4414913" y="1392296"/>
                    </a:lnTo>
                    <a:lnTo>
                      <a:pt x="0" y="1392296"/>
                    </a:lnTo>
                    <a:close/>
                  </a:path>
                </a:pathLst>
              </a:custGeom>
              <a:solidFill>
                <a:srgbClr val="004B87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95250"/>
                <a:ext cx="4414913" cy="148754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239"/>
                  </a:lnSpc>
                </a:pPr>
                <a:endParaRPr sz="1200"/>
              </a:p>
            </p:txBody>
          </p:sp>
        </p:grpSp>
        <p:sp>
          <p:nvSpPr>
            <p:cNvPr id="6" name="Freeform 6"/>
            <p:cNvSpPr/>
            <p:nvPr/>
          </p:nvSpPr>
          <p:spPr>
            <a:xfrm rot="-5400000">
              <a:off x="7510980" y="-7510980"/>
              <a:ext cx="7024920" cy="22046879"/>
            </a:xfrm>
            <a:custGeom>
              <a:avLst/>
              <a:gdLst/>
              <a:ahLst/>
              <a:cxnLst/>
              <a:rect l="l" t="t" r="r" b="b"/>
              <a:pathLst>
                <a:path w="7024920" h="22046879">
                  <a:moveTo>
                    <a:pt x="0" y="0"/>
                  </a:moveTo>
                  <a:lnTo>
                    <a:pt x="7024919" y="0"/>
                  </a:lnTo>
                  <a:lnTo>
                    <a:pt x="7024919" y="22046879"/>
                  </a:lnTo>
                  <a:lnTo>
                    <a:pt x="0" y="220468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213838"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3209023" y="-19104"/>
            <a:ext cx="4391961" cy="6926785"/>
            <a:chOff x="0" y="0"/>
            <a:chExt cx="8783923" cy="13853570"/>
          </a:xfrm>
        </p:grpSpPr>
        <p:sp>
          <p:nvSpPr>
            <p:cNvPr id="8" name="AutoShape 8"/>
            <p:cNvSpPr/>
            <p:nvPr/>
          </p:nvSpPr>
          <p:spPr>
            <a:xfrm>
              <a:off x="6261105" y="0"/>
              <a:ext cx="2522819" cy="13754207"/>
            </a:xfrm>
            <a:prstGeom prst="rect">
              <a:avLst/>
            </a:pr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9" name="Freeform 9"/>
            <p:cNvSpPr/>
            <p:nvPr/>
          </p:nvSpPr>
          <p:spPr>
            <a:xfrm rot="-5400000">
              <a:off x="0" y="5069647"/>
              <a:ext cx="8783923" cy="8783923"/>
            </a:xfrm>
            <a:custGeom>
              <a:avLst/>
              <a:gdLst/>
              <a:ahLst/>
              <a:cxnLst/>
              <a:rect l="l" t="t" r="r" b="b"/>
              <a:pathLst>
                <a:path w="8783923" h="8783923">
                  <a:moveTo>
                    <a:pt x="0" y="0"/>
                  </a:moveTo>
                  <a:lnTo>
                    <a:pt x="8783923" y="0"/>
                  </a:lnTo>
                  <a:lnTo>
                    <a:pt x="8783923" y="8783923"/>
                  </a:lnTo>
                  <a:lnTo>
                    <a:pt x="0" y="8783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0000077" y="398903"/>
            <a:ext cx="1841324" cy="549328"/>
          </a:xfrm>
          <a:custGeom>
            <a:avLst/>
            <a:gdLst/>
            <a:ahLst/>
            <a:cxnLst/>
            <a:rect l="l" t="t" r="r" b="b"/>
            <a:pathLst>
              <a:path w="2761986" h="823992">
                <a:moveTo>
                  <a:pt x="0" y="0"/>
                </a:moveTo>
                <a:lnTo>
                  <a:pt x="2761986" y="0"/>
                </a:lnTo>
                <a:lnTo>
                  <a:pt x="2761986" y="823993"/>
                </a:lnTo>
                <a:lnTo>
                  <a:pt x="0" y="82399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0" name="Body text copy">
            <a:extLst>
              <a:ext uri="{FF2B5EF4-FFF2-40B4-BE49-F238E27FC236}">
                <a16:creationId xmlns:a16="http://schemas.microsoft.com/office/drawing/2014/main" id="{D914407F-443D-A276-D5F4-9C38C1DEA86A}"/>
              </a:ext>
            </a:extLst>
          </p:cNvPr>
          <p:cNvSpPr/>
          <p:nvPr/>
        </p:nvSpPr>
        <p:spPr>
          <a:xfrm>
            <a:off x="1442510" y="274037"/>
            <a:ext cx="3634330" cy="801467"/>
          </a:xfrm>
          <a:prstGeom prst="rect">
            <a:avLst/>
          </a:prstGeom>
        </p:spPr>
        <p:txBody>
          <a:bodyPr spcFirstLastPara="0" lIns="95250" tIns="47625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100000"/>
              </a:lnSpc>
            </a:pPr>
            <a:r>
              <a:rPr lang="en-US" sz="4000" b="1" dirty="0">
                <a:solidFill>
                  <a:schemeClr val="bg1"/>
                </a:solidFill>
                <a:latin typeface="Arial"/>
                <a:cs typeface="Arial"/>
              </a:rPr>
              <a:t>Finances</a:t>
            </a:r>
          </a:p>
        </p:txBody>
      </p:sp>
      <p:sp>
        <p:nvSpPr>
          <p:cNvPr id="36" name="Freeform 24">
            <a:extLst>
              <a:ext uri="{FF2B5EF4-FFF2-40B4-BE49-F238E27FC236}">
                <a16:creationId xmlns:a16="http://schemas.microsoft.com/office/drawing/2014/main" id="{6AD849AC-2A50-96A6-F099-6DEC4863A410}"/>
              </a:ext>
            </a:extLst>
          </p:cNvPr>
          <p:cNvSpPr/>
          <p:nvPr/>
        </p:nvSpPr>
        <p:spPr>
          <a:xfrm>
            <a:off x="1366217" y="1855575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8" name="Body text copy">
            <a:extLst>
              <a:ext uri="{FF2B5EF4-FFF2-40B4-BE49-F238E27FC236}">
                <a16:creationId xmlns:a16="http://schemas.microsoft.com/office/drawing/2014/main" id="{7D0484ED-44EC-CE0F-FBBC-B970A790FDC9}"/>
              </a:ext>
            </a:extLst>
          </p:cNvPr>
          <p:cNvSpPr/>
          <p:nvPr/>
        </p:nvSpPr>
        <p:spPr>
          <a:xfrm>
            <a:off x="7736067" y="1999544"/>
            <a:ext cx="4095750" cy="476250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116667"/>
              </a:lnSpc>
            </a:pPr>
            <a:r>
              <a:rPr lang="en-US" sz="2400" b="1" dirty="0">
                <a:latin typeface="Arial"/>
                <a:cs typeface="Arial"/>
              </a:rPr>
              <a:t>Fundraising Ideas</a:t>
            </a:r>
          </a:p>
        </p:txBody>
      </p:sp>
      <p:sp>
        <p:nvSpPr>
          <p:cNvPr id="42" name="Body text copy">
            <a:extLst>
              <a:ext uri="{FF2B5EF4-FFF2-40B4-BE49-F238E27FC236}">
                <a16:creationId xmlns:a16="http://schemas.microsoft.com/office/drawing/2014/main" id="{B81F9C77-ADCB-A300-9779-35AEB4DE73CD}"/>
              </a:ext>
            </a:extLst>
          </p:cNvPr>
          <p:cNvSpPr/>
          <p:nvPr/>
        </p:nvSpPr>
        <p:spPr>
          <a:xfrm>
            <a:off x="1957664" y="4066694"/>
            <a:ext cx="3292475" cy="391585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91667"/>
              </a:lnSpc>
              <a:spcBef>
                <a:spcPct val="3333"/>
              </a:spcBef>
            </a:pPr>
            <a:r>
              <a:rPr lang="en-US" sz="2400" b="1" dirty="0">
                <a:latin typeface="Arial"/>
                <a:cs typeface="Arial"/>
              </a:rPr>
              <a:t>Other Opportunities</a:t>
            </a:r>
          </a:p>
        </p:txBody>
      </p:sp>
      <p:sp>
        <p:nvSpPr>
          <p:cNvPr id="44" name="Body text copy">
            <a:extLst>
              <a:ext uri="{FF2B5EF4-FFF2-40B4-BE49-F238E27FC236}">
                <a16:creationId xmlns:a16="http://schemas.microsoft.com/office/drawing/2014/main" id="{0F7EA103-A2CB-D017-B478-1725DED91F7A}"/>
              </a:ext>
            </a:extLst>
          </p:cNvPr>
          <p:cNvSpPr/>
          <p:nvPr/>
        </p:nvSpPr>
        <p:spPr>
          <a:xfrm>
            <a:off x="7338339" y="2480931"/>
            <a:ext cx="4097826" cy="1040496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hangingPunct="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/>
                <a:cs typeface="Arial"/>
              </a:rPr>
              <a:t>Xperitas</a:t>
            </a:r>
            <a:r>
              <a:rPr lang="en-US" sz="2000" dirty="0">
                <a:latin typeface="Arial"/>
                <a:cs typeface="Arial"/>
              </a:rPr>
              <a:t> Coffee Fundraiser</a:t>
            </a:r>
            <a:endParaRPr lang="en-US" dirty="0"/>
          </a:p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My Travel Fund</a:t>
            </a:r>
          </a:p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Hosting fundraising events</a:t>
            </a:r>
          </a:p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000" dirty="0">
              <a:latin typeface="Arial"/>
              <a:cs typeface="Arial"/>
            </a:endParaRPr>
          </a:p>
        </p:txBody>
      </p:sp>
      <p:sp>
        <p:nvSpPr>
          <p:cNvPr id="50" name="Freeform 24">
            <a:extLst>
              <a:ext uri="{FF2B5EF4-FFF2-40B4-BE49-F238E27FC236}">
                <a16:creationId xmlns:a16="http://schemas.microsoft.com/office/drawing/2014/main" id="{00D8E0F1-77EC-611B-1B94-E9B713755121}"/>
              </a:ext>
            </a:extLst>
          </p:cNvPr>
          <p:cNvSpPr/>
          <p:nvPr/>
        </p:nvSpPr>
        <p:spPr>
          <a:xfrm>
            <a:off x="7136541" y="1851385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2" name="Body text copy">
            <a:extLst>
              <a:ext uri="{FF2B5EF4-FFF2-40B4-BE49-F238E27FC236}">
                <a16:creationId xmlns:a16="http://schemas.microsoft.com/office/drawing/2014/main" id="{712F39AF-5CFE-AF80-9E75-F4635AD297A4}"/>
              </a:ext>
            </a:extLst>
          </p:cNvPr>
          <p:cNvSpPr/>
          <p:nvPr/>
        </p:nvSpPr>
        <p:spPr>
          <a:xfrm>
            <a:off x="1658780" y="4574427"/>
            <a:ext cx="9782654" cy="1217513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ea typeface="+mn-lt"/>
                <a:cs typeface="+mn-lt"/>
              </a:rPr>
              <a:t>Early Bird Discount: Enroll before June 15 to receive a $200 discount.</a:t>
            </a:r>
            <a:endParaRPr lang="en-US" sz="2000" dirty="0">
              <a:latin typeface="Arial"/>
              <a:cs typeface="Arial"/>
            </a:endParaRPr>
          </a:p>
          <a:p>
            <a:pPr marL="457200" indent="-457200" hangingPunct="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Photo Contest(s)</a:t>
            </a:r>
          </a:p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National Spanish Exam Discount</a:t>
            </a:r>
          </a:p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Writing Scholarship</a:t>
            </a:r>
          </a:p>
        </p:txBody>
      </p:sp>
      <p:sp>
        <p:nvSpPr>
          <p:cNvPr id="54" name="Body text copy">
            <a:extLst>
              <a:ext uri="{FF2B5EF4-FFF2-40B4-BE49-F238E27FC236}">
                <a16:creationId xmlns:a16="http://schemas.microsoft.com/office/drawing/2014/main" id="{A3591CD2-6DC4-82CF-A281-35784A36012F}"/>
              </a:ext>
            </a:extLst>
          </p:cNvPr>
          <p:cNvSpPr/>
          <p:nvPr/>
        </p:nvSpPr>
        <p:spPr>
          <a:xfrm>
            <a:off x="1486743" y="2517555"/>
            <a:ext cx="5044611" cy="996566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Household income of $60,000 or less</a:t>
            </a:r>
            <a:endParaRPr lang="en-US" dirty="0"/>
          </a:p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ea typeface="+mn-lt"/>
                <a:cs typeface="+mn-lt"/>
              </a:rPr>
              <a:t>Provides up to 60% of program price</a:t>
            </a:r>
            <a:endParaRPr lang="en-US" sz="2000" dirty="0">
              <a:latin typeface="Arial"/>
              <a:cs typeface="Arial"/>
            </a:endParaRPr>
          </a:p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ea typeface="Calibri"/>
                <a:cs typeface="Calibri"/>
              </a:rPr>
              <a:t>Deadline: October 15</a:t>
            </a:r>
          </a:p>
        </p:txBody>
      </p:sp>
      <p:sp>
        <p:nvSpPr>
          <p:cNvPr id="56" name="Body text copy">
            <a:extLst>
              <a:ext uri="{FF2B5EF4-FFF2-40B4-BE49-F238E27FC236}">
                <a16:creationId xmlns:a16="http://schemas.microsoft.com/office/drawing/2014/main" id="{A4FF2AD2-9077-AFCB-7D7B-4395595D32D7}"/>
              </a:ext>
            </a:extLst>
          </p:cNvPr>
          <p:cNvSpPr/>
          <p:nvPr/>
        </p:nvSpPr>
        <p:spPr>
          <a:xfrm>
            <a:off x="1956720" y="1944792"/>
            <a:ext cx="3277305" cy="532694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>
              <a:lnSpc>
                <a:spcPct val="116667"/>
              </a:lnSpc>
            </a:pPr>
            <a:r>
              <a:rPr lang="en-US" sz="2400" b="1" dirty="0">
                <a:latin typeface="Arial"/>
                <a:cs typeface="Arial"/>
              </a:rPr>
              <a:t>Financial Aid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Freeform 24">
            <a:extLst>
              <a:ext uri="{FF2B5EF4-FFF2-40B4-BE49-F238E27FC236}">
                <a16:creationId xmlns:a16="http://schemas.microsoft.com/office/drawing/2014/main" id="{3C5A0F61-2AFF-0764-CADD-C6556CDFB83C}"/>
              </a:ext>
            </a:extLst>
          </p:cNvPr>
          <p:cNvSpPr/>
          <p:nvPr/>
        </p:nvSpPr>
        <p:spPr>
          <a:xfrm>
            <a:off x="1366278" y="3948460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768782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1128586" y="0"/>
            <a:ext cx="11023439" cy="2931962"/>
            <a:chOff x="0" y="0"/>
            <a:chExt cx="4354939" cy="1158306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354939" cy="1158306"/>
            </a:xfrm>
            <a:custGeom>
              <a:avLst/>
              <a:gdLst/>
              <a:ahLst/>
              <a:cxnLst/>
              <a:rect l="l" t="t" r="r" b="b"/>
              <a:pathLst>
                <a:path w="4354939" h="1158306">
                  <a:moveTo>
                    <a:pt x="0" y="0"/>
                  </a:moveTo>
                  <a:lnTo>
                    <a:pt x="4354939" y="0"/>
                  </a:lnTo>
                  <a:lnTo>
                    <a:pt x="4354939" y="1158306"/>
                  </a:lnTo>
                  <a:lnTo>
                    <a:pt x="0" y="1158306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95250"/>
              <a:ext cx="4354939" cy="125355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5400000">
            <a:off x="7863079" y="-1396958"/>
            <a:ext cx="2939604" cy="5718238"/>
          </a:xfrm>
          <a:custGeom>
            <a:avLst/>
            <a:gdLst/>
            <a:ahLst/>
            <a:cxnLst/>
            <a:rect l="l" t="t" r="r" b="b"/>
            <a:pathLst>
              <a:path w="4409406" h="8577357">
                <a:moveTo>
                  <a:pt x="0" y="0"/>
                </a:moveTo>
                <a:lnTo>
                  <a:pt x="4409405" y="0"/>
                </a:lnTo>
                <a:lnTo>
                  <a:pt x="4409405" y="8577357"/>
                </a:lnTo>
                <a:lnTo>
                  <a:pt x="0" y="85773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999"/>
            </a:blip>
            <a:stretch>
              <a:fillRect l="-27041" r="-30515" b="-21342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AutoShape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-7641"/>
            <a:ext cx="3402983" cy="2939604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10" name="TextBox 10"/>
          <p:cNvSpPr txBox="1"/>
          <p:nvPr/>
        </p:nvSpPr>
        <p:spPr>
          <a:xfrm>
            <a:off x="8554942" y="3173159"/>
            <a:ext cx="484585" cy="1033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endParaRPr lang="en-US" sz="6100" dirty="0">
              <a:solidFill>
                <a:srgbClr val="E07E3C"/>
              </a:solidFill>
              <a:latin typeface="Canva Sans Bold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4DF858-8030-3D15-1697-6B23C2118D82}"/>
              </a:ext>
            </a:extLst>
          </p:cNvPr>
          <p:cNvSpPr txBox="1"/>
          <p:nvPr/>
        </p:nvSpPr>
        <p:spPr>
          <a:xfrm>
            <a:off x="288728" y="666367"/>
            <a:ext cx="3109910" cy="172354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5300" b="1" dirty="0">
                <a:solidFill>
                  <a:schemeClr val="bg1"/>
                </a:solidFill>
                <a:latin typeface="Arial Bold"/>
                <a:cs typeface="Arial Bold"/>
              </a:rPr>
              <a:t>Program</a:t>
            </a:r>
            <a:endParaRPr lang="en-US" sz="5300" b="1">
              <a:solidFill>
                <a:schemeClr val="bg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r>
              <a:rPr lang="en-US" sz="5300" b="1" dirty="0">
                <a:solidFill>
                  <a:schemeClr val="bg1"/>
                </a:solidFill>
                <a:latin typeface="Arial Bold"/>
                <a:cs typeface="Arial Bold"/>
              </a:rPr>
              <a:t>Pricing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C398E0-E8E9-1A82-AB02-F4726FD577D1}"/>
              </a:ext>
            </a:extLst>
          </p:cNvPr>
          <p:cNvSpPr txBox="1"/>
          <p:nvPr/>
        </p:nvSpPr>
        <p:spPr>
          <a:xfrm>
            <a:off x="3708027" y="1003641"/>
            <a:ext cx="4902052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5400" dirty="0">
                <a:solidFill>
                  <a:srgbClr val="00B0F0"/>
                </a:solidFill>
                <a:latin typeface="Arial"/>
                <a:cs typeface="Arial"/>
              </a:rPr>
              <a:t>$xxx</a:t>
            </a:r>
            <a:endParaRPr lang="en-US" sz="440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CAE804-E089-5356-3A6A-03714F04FF8C}"/>
              </a:ext>
            </a:extLst>
          </p:cNvPr>
          <p:cNvSpPr txBox="1"/>
          <p:nvPr/>
        </p:nvSpPr>
        <p:spPr>
          <a:xfrm>
            <a:off x="626960" y="3805012"/>
            <a:ext cx="303220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Round-Trip Airfare</a:t>
            </a:r>
            <a:endParaRPr lang="en-US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93E8AD-88E0-A571-4682-2F5B243FECAA}"/>
              </a:ext>
            </a:extLst>
          </p:cNvPr>
          <p:cNvSpPr txBox="1"/>
          <p:nvPr/>
        </p:nvSpPr>
        <p:spPr>
          <a:xfrm>
            <a:off x="3658361" y="3801367"/>
            <a:ext cx="263490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Accommodations per itinerary</a:t>
            </a:r>
          </a:p>
          <a:p>
            <a:pPr algn="ctr"/>
            <a:endParaRPr lang="en-US" sz="2400" dirty="0">
              <a:latin typeface="Arial"/>
              <a:cs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36BBF6-D77D-B52A-4277-3BD4017173D1}"/>
              </a:ext>
            </a:extLst>
          </p:cNvPr>
          <p:cNvSpPr txBox="1"/>
          <p:nvPr/>
        </p:nvSpPr>
        <p:spPr>
          <a:xfrm>
            <a:off x="6308154" y="3803762"/>
            <a:ext cx="2643407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Meals &amp; Activities Per Itinerary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B41F21-089D-8BBF-D9EC-8D843EADC25B}"/>
              </a:ext>
            </a:extLst>
          </p:cNvPr>
          <p:cNvSpPr txBox="1"/>
          <p:nvPr/>
        </p:nvSpPr>
        <p:spPr>
          <a:xfrm>
            <a:off x="8795419" y="3800670"/>
            <a:ext cx="2649926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In-Country Transportation Per Itinerary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AEADBF-9450-8C98-6FA1-2E960969C83C}"/>
              </a:ext>
            </a:extLst>
          </p:cNvPr>
          <p:cNvSpPr txBox="1"/>
          <p:nvPr/>
        </p:nvSpPr>
        <p:spPr>
          <a:xfrm>
            <a:off x="728315" y="5482820"/>
            <a:ext cx="2645706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Family Stay Experience</a:t>
            </a:r>
            <a:r>
              <a:rPr lang="en-US" sz="2400" dirty="0">
                <a:ea typeface="+mn-lt"/>
                <a:cs typeface="+mn-lt"/>
              </a:rPr>
              <a:t>®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7B8413-9D9D-6166-E9CB-839C4E84EFDD}"/>
              </a:ext>
            </a:extLst>
          </p:cNvPr>
          <p:cNvSpPr/>
          <p:nvPr/>
        </p:nvSpPr>
        <p:spPr>
          <a:xfrm>
            <a:off x="0" y="6536724"/>
            <a:ext cx="12192000" cy="321276"/>
          </a:xfrm>
          <a:prstGeom prst="rect">
            <a:avLst/>
          </a:prstGeom>
          <a:solidFill>
            <a:srgbClr val="ABC7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6D57F7-8392-5593-F96F-C8CD06E3D629}"/>
              </a:ext>
            </a:extLst>
          </p:cNvPr>
          <p:cNvSpPr txBox="1"/>
          <p:nvPr/>
        </p:nvSpPr>
        <p:spPr>
          <a:xfrm>
            <a:off x="955040" y="6532880"/>
            <a:ext cx="438912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ea typeface="Calibri"/>
                <a:cs typeface="Calibri"/>
                <a:hlinkClick r:id="rId3"/>
              </a:rPr>
              <a:t>View our Rest Assured Advantages</a:t>
            </a:r>
            <a:endParaRPr lang="en-US" sz="1600"/>
          </a:p>
        </p:txBody>
      </p:sp>
      <p:sp>
        <p:nvSpPr>
          <p:cNvPr id="47" name="Freeform 24">
            <a:extLst>
              <a:ext uri="{FF2B5EF4-FFF2-40B4-BE49-F238E27FC236}">
                <a16:creationId xmlns:a16="http://schemas.microsoft.com/office/drawing/2014/main" id="{875A51F2-B332-C495-F5AD-7A1123D9FBF4}"/>
              </a:ext>
            </a:extLst>
          </p:cNvPr>
          <p:cNvSpPr/>
          <p:nvPr/>
        </p:nvSpPr>
        <p:spPr>
          <a:xfrm>
            <a:off x="1849535" y="3153808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9" name="Freeform 24">
            <a:extLst>
              <a:ext uri="{FF2B5EF4-FFF2-40B4-BE49-F238E27FC236}">
                <a16:creationId xmlns:a16="http://schemas.microsoft.com/office/drawing/2014/main" id="{86CB0BD8-5674-89F1-9E91-9094A5C68AA5}"/>
              </a:ext>
            </a:extLst>
          </p:cNvPr>
          <p:cNvSpPr/>
          <p:nvPr/>
        </p:nvSpPr>
        <p:spPr>
          <a:xfrm>
            <a:off x="4439273" y="3150367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1" name="Freeform 24">
            <a:extLst>
              <a:ext uri="{FF2B5EF4-FFF2-40B4-BE49-F238E27FC236}">
                <a16:creationId xmlns:a16="http://schemas.microsoft.com/office/drawing/2014/main" id="{EBD72144-ECE3-4B2E-29A9-35F330E2110D}"/>
              </a:ext>
            </a:extLst>
          </p:cNvPr>
          <p:cNvSpPr/>
          <p:nvPr/>
        </p:nvSpPr>
        <p:spPr>
          <a:xfrm>
            <a:off x="7339010" y="3150367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3" name="Freeform 24">
            <a:extLst>
              <a:ext uri="{FF2B5EF4-FFF2-40B4-BE49-F238E27FC236}">
                <a16:creationId xmlns:a16="http://schemas.microsoft.com/office/drawing/2014/main" id="{B4A4FFF4-BB2A-6F42-0730-13F86AB21329}"/>
              </a:ext>
            </a:extLst>
          </p:cNvPr>
          <p:cNvSpPr/>
          <p:nvPr/>
        </p:nvSpPr>
        <p:spPr>
          <a:xfrm>
            <a:off x="9824832" y="3150367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5" name="Freeform 24">
            <a:extLst>
              <a:ext uri="{FF2B5EF4-FFF2-40B4-BE49-F238E27FC236}">
                <a16:creationId xmlns:a16="http://schemas.microsoft.com/office/drawing/2014/main" id="{38CEBD45-ACC5-E443-FAFD-93DDE598D312}"/>
              </a:ext>
            </a:extLst>
          </p:cNvPr>
          <p:cNvSpPr/>
          <p:nvPr/>
        </p:nvSpPr>
        <p:spPr>
          <a:xfrm>
            <a:off x="1753087" y="4861271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5D398D5-46AB-CB9C-DA15-F8158E40C8A8}"/>
              </a:ext>
            </a:extLst>
          </p:cNvPr>
          <p:cNvSpPr txBox="1"/>
          <p:nvPr/>
        </p:nvSpPr>
        <p:spPr>
          <a:xfrm>
            <a:off x="3870960" y="1930400"/>
            <a:ext cx="222503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00B0F0"/>
                </a:solidFill>
                <a:ea typeface="Calibri"/>
                <a:cs typeface="Calibri"/>
              </a:rPr>
              <a:t>XX Days</a:t>
            </a:r>
          </a:p>
        </p:txBody>
      </p:sp>
      <p:sp>
        <p:nvSpPr>
          <p:cNvPr id="11" name="Freeform 24">
            <a:extLst>
              <a:ext uri="{FF2B5EF4-FFF2-40B4-BE49-F238E27FC236}">
                <a16:creationId xmlns:a16="http://schemas.microsoft.com/office/drawing/2014/main" id="{DD03A71F-1147-31EB-EAE1-FDA0BA76AD65}"/>
              </a:ext>
            </a:extLst>
          </p:cNvPr>
          <p:cNvSpPr/>
          <p:nvPr/>
        </p:nvSpPr>
        <p:spPr>
          <a:xfrm>
            <a:off x="7333174" y="4864714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2282D7-1A8C-A302-33D0-4064E0DA8A3A}"/>
              </a:ext>
            </a:extLst>
          </p:cNvPr>
          <p:cNvSpPr txBox="1"/>
          <p:nvPr/>
        </p:nvSpPr>
        <p:spPr>
          <a:xfrm>
            <a:off x="5875409" y="5482821"/>
            <a:ext cx="352272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Medical Insurance</a:t>
            </a:r>
            <a:endParaRPr lang="en-US" dirty="0"/>
          </a:p>
        </p:txBody>
      </p:sp>
      <p:sp>
        <p:nvSpPr>
          <p:cNvPr id="9" name="Freeform 24">
            <a:extLst>
              <a:ext uri="{FF2B5EF4-FFF2-40B4-BE49-F238E27FC236}">
                <a16:creationId xmlns:a16="http://schemas.microsoft.com/office/drawing/2014/main" id="{C98637B5-0614-D98D-1F7E-FC584475FB74}"/>
              </a:ext>
            </a:extLst>
          </p:cNvPr>
          <p:cNvSpPr/>
          <p:nvPr/>
        </p:nvSpPr>
        <p:spPr>
          <a:xfrm>
            <a:off x="4434782" y="4861272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DE5DAC-0449-B5B2-CF18-5F4993CA33FD}"/>
              </a:ext>
            </a:extLst>
          </p:cNvPr>
          <p:cNvSpPr txBox="1"/>
          <p:nvPr/>
        </p:nvSpPr>
        <p:spPr>
          <a:xfrm>
            <a:off x="3704426" y="5482820"/>
            <a:ext cx="2056234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>
                <a:latin typeface="Arial"/>
                <a:cs typeface="Arial"/>
              </a:rPr>
              <a:t>24/7 Support</a:t>
            </a:r>
            <a:endParaRPr lang="en-US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algn="ctr"/>
            <a:r>
              <a:rPr lang="en-US" sz="2400" dirty="0">
                <a:latin typeface="Arial"/>
                <a:cs typeface="Arial"/>
              </a:rPr>
              <a:t>While abroad</a:t>
            </a:r>
          </a:p>
        </p:txBody>
      </p:sp>
    </p:spTree>
    <p:extLst>
      <p:ext uri="{BB962C8B-B14F-4D97-AF65-F5344CB8AC3E}">
        <p14:creationId xmlns:p14="http://schemas.microsoft.com/office/powerpoint/2010/main" val="294877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8"/>
          <p:cNvGrpSpPr/>
          <p:nvPr/>
        </p:nvGrpSpPr>
        <p:grpSpPr>
          <a:xfrm>
            <a:off x="0" y="4212965"/>
            <a:ext cx="12192000" cy="2478095"/>
            <a:chOff x="0" y="0"/>
            <a:chExt cx="5751836" cy="116909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751836" cy="1169094"/>
            </a:xfrm>
            <a:custGeom>
              <a:avLst/>
              <a:gdLst/>
              <a:ahLst/>
              <a:cxnLst/>
              <a:rect l="l" t="t" r="r" b="b"/>
              <a:pathLst>
                <a:path w="5751836" h="1169094">
                  <a:moveTo>
                    <a:pt x="5548636" y="0"/>
                  </a:moveTo>
                  <a:lnTo>
                    <a:pt x="0" y="0"/>
                  </a:lnTo>
                  <a:lnTo>
                    <a:pt x="0" y="1169094"/>
                  </a:lnTo>
                  <a:lnTo>
                    <a:pt x="5548636" y="1169094"/>
                  </a:lnTo>
                  <a:lnTo>
                    <a:pt x="5751836" y="584547"/>
                  </a:lnTo>
                  <a:lnTo>
                    <a:pt x="5548636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95250"/>
              <a:ext cx="5637536" cy="126434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2" name="Group 2"/>
          <p:cNvGrpSpPr/>
          <p:nvPr/>
        </p:nvGrpSpPr>
        <p:grpSpPr>
          <a:xfrm>
            <a:off x="0" y="1405940"/>
            <a:ext cx="12192000" cy="2478095"/>
            <a:chOff x="0" y="0"/>
            <a:chExt cx="5751836" cy="11690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51836" cy="1169094"/>
            </a:xfrm>
            <a:custGeom>
              <a:avLst/>
              <a:gdLst/>
              <a:ahLst/>
              <a:cxnLst/>
              <a:rect l="l" t="t" r="r" b="b"/>
              <a:pathLst>
                <a:path w="5751836" h="1169094">
                  <a:moveTo>
                    <a:pt x="5548636" y="0"/>
                  </a:moveTo>
                  <a:lnTo>
                    <a:pt x="0" y="0"/>
                  </a:lnTo>
                  <a:lnTo>
                    <a:pt x="0" y="1169094"/>
                  </a:lnTo>
                  <a:lnTo>
                    <a:pt x="5548636" y="1169094"/>
                  </a:lnTo>
                  <a:lnTo>
                    <a:pt x="5751836" y="584547"/>
                  </a:lnTo>
                  <a:lnTo>
                    <a:pt x="5548636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5637536" cy="126434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AutoShape 5"/>
          <p:cNvSpPr/>
          <p:nvPr/>
        </p:nvSpPr>
        <p:spPr>
          <a:xfrm flipV="1">
            <a:off x="1617545" y="2744975"/>
            <a:ext cx="8290667" cy="6269"/>
          </a:xfrm>
          <a:prstGeom prst="line">
            <a:avLst/>
          </a:prstGeom>
          <a:ln w="19050" cap="rnd">
            <a:solidFill>
              <a:srgbClr val="E07E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6" name="Group 6"/>
          <p:cNvGrpSpPr/>
          <p:nvPr/>
        </p:nvGrpSpPr>
        <p:grpSpPr>
          <a:xfrm>
            <a:off x="1509595" y="2643293"/>
            <a:ext cx="215900" cy="215900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462892" y="2636943"/>
            <a:ext cx="215900" cy="215900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576777" y="2649643"/>
            <a:ext cx="215900" cy="215900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582712" y="2649643"/>
            <a:ext cx="215900" cy="215900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295340" y="342676"/>
            <a:ext cx="7359041" cy="5900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80"/>
              </a:lnSpc>
              <a:spcBef>
                <a:spcPct val="0"/>
              </a:spcBef>
            </a:pPr>
            <a:r>
              <a:rPr lang="en-US" sz="4050" dirty="0">
                <a:solidFill>
                  <a:srgbClr val="004B87"/>
                </a:solidFill>
                <a:latin typeface="Arial Bold"/>
              </a:rPr>
              <a:t>Payment Schedules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9908212" y="2636943"/>
            <a:ext cx="215900" cy="215900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284262" y="2337223"/>
            <a:ext cx="803077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B0B9"/>
                </a:solidFill>
                <a:latin typeface="Canva Sans Bold"/>
              </a:rPr>
              <a:t>Spring</a:t>
            </a:r>
          </a:p>
        </p:txBody>
      </p:sp>
      <p:sp>
        <p:nvSpPr>
          <p:cNvPr id="21" name="AutoShape 21"/>
          <p:cNvSpPr/>
          <p:nvPr/>
        </p:nvSpPr>
        <p:spPr>
          <a:xfrm flipV="1">
            <a:off x="1648025" y="5559295"/>
            <a:ext cx="8290667" cy="6269"/>
          </a:xfrm>
          <a:prstGeom prst="line">
            <a:avLst/>
          </a:prstGeom>
          <a:ln w="19050" cap="rnd">
            <a:solidFill>
              <a:srgbClr val="E07E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22" name="Group 22"/>
          <p:cNvGrpSpPr/>
          <p:nvPr/>
        </p:nvGrpSpPr>
        <p:grpSpPr>
          <a:xfrm>
            <a:off x="1509595" y="5447453"/>
            <a:ext cx="215900" cy="215900"/>
            <a:chOff x="0" y="0"/>
            <a:chExt cx="6350000" cy="63500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3462892" y="5441103"/>
            <a:ext cx="215900" cy="215900"/>
            <a:chOff x="0" y="0"/>
            <a:chExt cx="6350000" cy="63500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5576777" y="5453803"/>
            <a:ext cx="215900" cy="215900"/>
            <a:chOff x="0" y="0"/>
            <a:chExt cx="6350000" cy="63500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7690662" y="5453803"/>
            <a:ext cx="215900" cy="215900"/>
            <a:chOff x="0" y="0"/>
            <a:chExt cx="6350000" cy="63500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9908212" y="5441103"/>
            <a:ext cx="215900" cy="215900"/>
            <a:chOff x="0" y="0"/>
            <a:chExt cx="6350000" cy="63500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164158" y="5086773"/>
            <a:ext cx="1043285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B0B9"/>
                </a:solidFill>
                <a:latin typeface="Canva Sans Bold"/>
              </a:rPr>
              <a:t>Summer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509595" y="161882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JUNE 15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509595" y="1948604"/>
            <a:ext cx="1440643" cy="5703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>
                <a:solidFill>
                  <a:srgbClr val="000000"/>
                </a:solidFill>
                <a:latin typeface="Arial"/>
              </a:rPr>
              <a:t>Early Bird</a:t>
            </a:r>
            <a:endParaRPr lang="en-US"/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>
                <a:solidFill>
                  <a:srgbClr val="000000"/>
                </a:solidFill>
                <a:latin typeface="Arial"/>
              </a:rPr>
              <a:t>$500 Deposit</a:t>
            </a:r>
            <a:endParaRPr lang="en-US"/>
          </a:p>
        </p:txBody>
      </p:sp>
      <p:sp>
        <p:nvSpPr>
          <p:cNvPr id="35" name="TextBox 35"/>
          <p:cNvSpPr txBox="1"/>
          <p:nvPr/>
        </p:nvSpPr>
        <p:spPr>
          <a:xfrm>
            <a:off x="3462893" y="1624330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OCTOBER 1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3462893" y="1943947"/>
            <a:ext cx="1958803" cy="5703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>
                <a:solidFill>
                  <a:srgbClr val="000000"/>
                </a:solidFill>
                <a:latin typeface="Arial"/>
              </a:rPr>
              <a:t>Final Enrollment*</a:t>
            </a:r>
            <a:endParaRPr lang="en-US"/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>
                <a:solidFill>
                  <a:srgbClr val="000000"/>
                </a:solidFill>
                <a:latin typeface="Arial"/>
              </a:rPr>
              <a:t>Deadline ($500)</a:t>
            </a:r>
            <a:endParaRPr lang="en-US"/>
          </a:p>
        </p:txBody>
      </p:sp>
      <p:sp>
        <p:nvSpPr>
          <p:cNvPr id="37" name="TextBox 37"/>
          <p:cNvSpPr txBox="1"/>
          <p:nvPr/>
        </p:nvSpPr>
        <p:spPr>
          <a:xfrm>
            <a:off x="5555330" y="161882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NOVEMBER 1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5555330" y="1948604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$1,000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664929" y="161882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DECEMBER 1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7664929" y="1948604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$1,000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9908213" y="1618827"/>
            <a:ext cx="1906911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JANUARY 15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9908213" y="1948604"/>
            <a:ext cx="1906911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Remaining balance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509595" y="4398384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JUNE 15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509595" y="4738321"/>
            <a:ext cx="1440643" cy="5720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700" spc="16">
                <a:solidFill>
                  <a:srgbClr val="000000"/>
                </a:solidFill>
                <a:latin typeface="Arial"/>
              </a:rPr>
              <a:t>Early Bird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700" spc="16">
                <a:solidFill>
                  <a:srgbClr val="000000"/>
                </a:solidFill>
                <a:latin typeface="Arial"/>
              </a:rPr>
              <a:t>$500 Deposit</a:t>
            </a:r>
            <a:endParaRPr lang="en-US" sz="1700"/>
          </a:p>
        </p:txBody>
      </p:sp>
      <p:sp>
        <p:nvSpPr>
          <p:cNvPr id="45" name="TextBox 45"/>
          <p:cNvSpPr txBox="1"/>
          <p:nvPr/>
        </p:nvSpPr>
        <p:spPr>
          <a:xfrm>
            <a:off x="3462893" y="4403888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OCTOBER 15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3462893" y="4733664"/>
            <a:ext cx="1775923" cy="859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700" spc="16">
                <a:solidFill>
                  <a:srgbClr val="000000"/>
                </a:solidFill>
                <a:latin typeface="Arial"/>
              </a:rPr>
              <a:t>Final Enrollment*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700" spc="16">
                <a:solidFill>
                  <a:srgbClr val="000000"/>
                </a:solidFill>
                <a:latin typeface="Arial"/>
              </a:rPr>
              <a:t>Deadline ($500)</a:t>
            </a:r>
            <a:endParaRPr lang="en-US" sz="1700" spc="16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ts val="2333"/>
              </a:lnSpc>
              <a:spcBef>
                <a:spcPct val="0"/>
              </a:spcBef>
            </a:pPr>
            <a:endParaRPr lang="en-US" sz="1650" spc="16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5555330" y="4398384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NOVEMBER 15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5555330" y="4728161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$1,250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7747146" y="4398384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JANUARY 15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7747146" y="4728161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$1,250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9908212" y="4398384"/>
            <a:ext cx="1797061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MARCH 15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9908213" y="4728161"/>
            <a:ext cx="1906911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Remaining balance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1319DAB-60B8-7FAD-4996-9924B1992258}"/>
              </a:ext>
            </a:extLst>
          </p:cNvPr>
          <p:cNvSpPr txBox="1"/>
          <p:nvPr/>
        </p:nvSpPr>
        <p:spPr>
          <a:xfrm>
            <a:off x="3352800" y="2976880"/>
            <a:ext cx="222504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i="1">
                <a:latin typeface="Arial"/>
                <a:cs typeface="Arial"/>
              </a:rPr>
              <a:t>*No payment due for Early Bird Registrants</a:t>
            </a:r>
            <a:endParaRPr lang="en-US" sz="1400" i="1">
              <a:ea typeface="Calibri"/>
              <a:cs typeface="Calibri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C8C7798-A757-BD40-010A-DD3F433169E6}"/>
              </a:ext>
            </a:extLst>
          </p:cNvPr>
          <p:cNvSpPr txBox="1"/>
          <p:nvPr/>
        </p:nvSpPr>
        <p:spPr>
          <a:xfrm>
            <a:off x="3352800" y="5841999"/>
            <a:ext cx="2590800" cy="8002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i="1">
                <a:latin typeface="Arial"/>
                <a:cs typeface="Arial"/>
              </a:rPr>
              <a:t>*No payment due for Early Bird Registrants</a:t>
            </a:r>
            <a:endParaRPr lang="en-US" sz="1400">
              <a:latin typeface="Arial"/>
              <a:cs typeface="Arial"/>
            </a:endParaRPr>
          </a:p>
          <a:p>
            <a:pPr algn="l"/>
            <a:endParaRPr lang="en-US"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8"/>
          <p:cNvGrpSpPr/>
          <p:nvPr/>
        </p:nvGrpSpPr>
        <p:grpSpPr>
          <a:xfrm>
            <a:off x="0" y="4212965"/>
            <a:ext cx="12192000" cy="2478095"/>
            <a:chOff x="0" y="0"/>
            <a:chExt cx="5751836" cy="116909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751836" cy="1169094"/>
            </a:xfrm>
            <a:custGeom>
              <a:avLst/>
              <a:gdLst/>
              <a:ahLst/>
              <a:cxnLst/>
              <a:rect l="l" t="t" r="r" b="b"/>
              <a:pathLst>
                <a:path w="5751836" h="1169094">
                  <a:moveTo>
                    <a:pt x="5548636" y="0"/>
                  </a:moveTo>
                  <a:lnTo>
                    <a:pt x="0" y="0"/>
                  </a:lnTo>
                  <a:lnTo>
                    <a:pt x="0" y="1169094"/>
                  </a:lnTo>
                  <a:lnTo>
                    <a:pt x="5548636" y="1169094"/>
                  </a:lnTo>
                  <a:lnTo>
                    <a:pt x="5751836" y="584547"/>
                  </a:lnTo>
                  <a:lnTo>
                    <a:pt x="5548636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95250"/>
              <a:ext cx="5637536" cy="126434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2" name="Group 2"/>
          <p:cNvGrpSpPr/>
          <p:nvPr/>
        </p:nvGrpSpPr>
        <p:grpSpPr>
          <a:xfrm>
            <a:off x="0" y="1405940"/>
            <a:ext cx="12192000" cy="2478095"/>
            <a:chOff x="0" y="0"/>
            <a:chExt cx="5751836" cy="11690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51836" cy="1169094"/>
            </a:xfrm>
            <a:custGeom>
              <a:avLst/>
              <a:gdLst/>
              <a:ahLst/>
              <a:cxnLst/>
              <a:rect l="l" t="t" r="r" b="b"/>
              <a:pathLst>
                <a:path w="5751836" h="1169094">
                  <a:moveTo>
                    <a:pt x="5548636" y="0"/>
                  </a:moveTo>
                  <a:lnTo>
                    <a:pt x="0" y="0"/>
                  </a:lnTo>
                  <a:lnTo>
                    <a:pt x="0" y="1169094"/>
                  </a:lnTo>
                  <a:lnTo>
                    <a:pt x="5548636" y="1169094"/>
                  </a:lnTo>
                  <a:lnTo>
                    <a:pt x="5751836" y="584547"/>
                  </a:lnTo>
                  <a:lnTo>
                    <a:pt x="5548636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5637536" cy="126434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AutoShape 5"/>
          <p:cNvSpPr/>
          <p:nvPr/>
        </p:nvSpPr>
        <p:spPr>
          <a:xfrm flipV="1">
            <a:off x="1617545" y="2744975"/>
            <a:ext cx="8290667" cy="6269"/>
          </a:xfrm>
          <a:prstGeom prst="line">
            <a:avLst/>
          </a:prstGeom>
          <a:ln w="19050" cap="rnd">
            <a:solidFill>
              <a:srgbClr val="E07E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8" name="Group 8"/>
          <p:cNvGrpSpPr/>
          <p:nvPr/>
        </p:nvGrpSpPr>
        <p:grpSpPr>
          <a:xfrm>
            <a:off x="1608213" y="2636943"/>
            <a:ext cx="215900" cy="215900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4412211" y="2649643"/>
            <a:ext cx="215900" cy="215900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978863" y="2649643"/>
            <a:ext cx="215900" cy="215900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295340" y="342676"/>
            <a:ext cx="7359041" cy="5900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80"/>
              </a:lnSpc>
              <a:spcBef>
                <a:spcPct val="0"/>
              </a:spcBef>
            </a:pPr>
            <a:r>
              <a:rPr lang="en-US" sz="4050" dirty="0">
                <a:solidFill>
                  <a:srgbClr val="004B87"/>
                </a:solidFill>
                <a:latin typeface="Arial Bold"/>
              </a:rPr>
              <a:t>Payment Schedules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9908212" y="2636943"/>
            <a:ext cx="215900" cy="215900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284262" y="2337223"/>
            <a:ext cx="927767" cy="3277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B0B9"/>
                </a:solidFill>
                <a:latin typeface="Arial"/>
                <a:cs typeface="Arial"/>
              </a:rPr>
              <a:t>Spring</a:t>
            </a:r>
          </a:p>
        </p:txBody>
      </p:sp>
      <p:sp>
        <p:nvSpPr>
          <p:cNvPr id="21" name="AutoShape 21"/>
          <p:cNvSpPr/>
          <p:nvPr/>
        </p:nvSpPr>
        <p:spPr>
          <a:xfrm flipV="1">
            <a:off x="1648025" y="5559295"/>
            <a:ext cx="8290667" cy="6269"/>
          </a:xfrm>
          <a:prstGeom prst="line">
            <a:avLst/>
          </a:prstGeom>
          <a:ln w="19050" cap="rnd">
            <a:solidFill>
              <a:srgbClr val="E07E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24" name="Group 24"/>
          <p:cNvGrpSpPr/>
          <p:nvPr/>
        </p:nvGrpSpPr>
        <p:grpSpPr>
          <a:xfrm>
            <a:off x="1636968" y="5455480"/>
            <a:ext cx="215900" cy="215900"/>
            <a:chOff x="0" y="0"/>
            <a:chExt cx="6350000" cy="63500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369079" y="5453803"/>
            <a:ext cx="215900" cy="215900"/>
            <a:chOff x="0" y="0"/>
            <a:chExt cx="6350000" cy="63500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7000549" y="5453803"/>
            <a:ext cx="215900" cy="215900"/>
            <a:chOff x="0" y="0"/>
            <a:chExt cx="6350000" cy="63500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9908212" y="5441103"/>
            <a:ext cx="215900" cy="215900"/>
            <a:chOff x="0" y="0"/>
            <a:chExt cx="6350000" cy="63500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288849" y="5114482"/>
            <a:ext cx="1043285" cy="337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B0B9"/>
                </a:solidFill>
                <a:latin typeface="Arial"/>
                <a:cs typeface="Arial"/>
              </a:rPr>
              <a:t>Summer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608214" y="1624330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OCTOBER 1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608214" y="1943947"/>
            <a:ext cx="1958803" cy="5703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</a:rPr>
              <a:t>Final Enrollment</a:t>
            </a:r>
            <a:endParaRPr lang="en-US" dirty="0"/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</a:rPr>
              <a:t>Deadline ($500)</a:t>
            </a:r>
            <a:endParaRPr lang="en-US" dirty="0"/>
          </a:p>
        </p:txBody>
      </p:sp>
      <p:sp>
        <p:nvSpPr>
          <p:cNvPr id="37" name="TextBox 37"/>
          <p:cNvSpPr txBox="1"/>
          <p:nvPr/>
        </p:nvSpPr>
        <p:spPr>
          <a:xfrm>
            <a:off x="4390764" y="161882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NOVEMBER 1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390764" y="1948604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$1,000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061080" y="161882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DECEMBER 1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7061080" y="1948604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$1,000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9908213" y="1618827"/>
            <a:ext cx="1906911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JANUARY 15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9908213" y="1948604"/>
            <a:ext cx="1906911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Remaining balance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636969" y="4418265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OCTOBER 15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636969" y="4748041"/>
            <a:ext cx="1775923" cy="5657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700" spc="16" dirty="0">
                <a:solidFill>
                  <a:srgbClr val="000000"/>
                </a:solidFill>
                <a:latin typeface="Arial"/>
              </a:rPr>
              <a:t>Final Enrollment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700" spc="16" dirty="0">
                <a:solidFill>
                  <a:srgbClr val="000000"/>
                </a:solidFill>
                <a:latin typeface="Arial"/>
              </a:rPr>
              <a:t>Deadline ($500)</a:t>
            </a:r>
            <a:endParaRPr lang="en-US" sz="1700" spc="16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4347632" y="4398384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NOVEMBER 15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4347632" y="4728161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$1,250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7057033" y="4398384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JANUARY 15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7057033" y="4728161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$1,250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9908212" y="4398384"/>
            <a:ext cx="1797061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MARCH 15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9908213" y="4728161"/>
            <a:ext cx="1906911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Remaining balance</a:t>
            </a:r>
          </a:p>
        </p:txBody>
      </p:sp>
    </p:spTree>
    <p:extLst>
      <p:ext uri="{BB962C8B-B14F-4D97-AF65-F5344CB8AC3E}">
        <p14:creationId xmlns:p14="http://schemas.microsoft.com/office/powerpoint/2010/main" val="20280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60" y="1233220"/>
            <a:ext cx="12192000" cy="2478095"/>
            <a:chOff x="0" y="0"/>
            <a:chExt cx="5751836" cy="11690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51836" cy="1169094"/>
            </a:xfrm>
            <a:custGeom>
              <a:avLst/>
              <a:gdLst/>
              <a:ahLst/>
              <a:cxnLst/>
              <a:rect l="l" t="t" r="r" b="b"/>
              <a:pathLst>
                <a:path w="5751836" h="1169094">
                  <a:moveTo>
                    <a:pt x="5548636" y="0"/>
                  </a:moveTo>
                  <a:lnTo>
                    <a:pt x="0" y="0"/>
                  </a:lnTo>
                  <a:lnTo>
                    <a:pt x="0" y="1169094"/>
                  </a:lnTo>
                  <a:lnTo>
                    <a:pt x="5548636" y="1169094"/>
                  </a:lnTo>
                  <a:lnTo>
                    <a:pt x="5751836" y="584547"/>
                  </a:lnTo>
                  <a:lnTo>
                    <a:pt x="5548636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5637536" cy="126434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AutoShape 5"/>
          <p:cNvSpPr/>
          <p:nvPr/>
        </p:nvSpPr>
        <p:spPr>
          <a:xfrm flipV="1">
            <a:off x="1617545" y="2572255"/>
            <a:ext cx="8290667" cy="6269"/>
          </a:xfrm>
          <a:prstGeom prst="line">
            <a:avLst/>
          </a:prstGeom>
          <a:ln w="19050" cap="rnd">
            <a:solidFill>
              <a:srgbClr val="E07E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6" name="Group 6"/>
          <p:cNvGrpSpPr/>
          <p:nvPr/>
        </p:nvGrpSpPr>
        <p:grpSpPr>
          <a:xfrm>
            <a:off x="1509595" y="2470573"/>
            <a:ext cx="215900" cy="215900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462892" y="2464223"/>
            <a:ext cx="215900" cy="215900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576777" y="2476923"/>
            <a:ext cx="215900" cy="215900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582712" y="2476923"/>
            <a:ext cx="215900" cy="215900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908212" y="2464223"/>
            <a:ext cx="215900" cy="215900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160" y="4172325"/>
            <a:ext cx="12192000" cy="2478095"/>
            <a:chOff x="0" y="0"/>
            <a:chExt cx="5751836" cy="116909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5751836" cy="1169094"/>
            </a:xfrm>
            <a:custGeom>
              <a:avLst/>
              <a:gdLst/>
              <a:ahLst/>
              <a:cxnLst/>
              <a:rect l="l" t="t" r="r" b="b"/>
              <a:pathLst>
                <a:path w="5751836" h="1169094">
                  <a:moveTo>
                    <a:pt x="5548636" y="0"/>
                  </a:moveTo>
                  <a:lnTo>
                    <a:pt x="0" y="0"/>
                  </a:lnTo>
                  <a:lnTo>
                    <a:pt x="0" y="1169094"/>
                  </a:lnTo>
                  <a:lnTo>
                    <a:pt x="5548636" y="1169094"/>
                  </a:lnTo>
                  <a:lnTo>
                    <a:pt x="5751836" y="584547"/>
                  </a:lnTo>
                  <a:lnTo>
                    <a:pt x="5548636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95250"/>
              <a:ext cx="5637536" cy="126434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19" name="AutoShape 19"/>
          <p:cNvSpPr/>
          <p:nvPr/>
        </p:nvSpPr>
        <p:spPr>
          <a:xfrm flipV="1">
            <a:off x="1617545" y="5518655"/>
            <a:ext cx="8290667" cy="6269"/>
          </a:xfrm>
          <a:prstGeom prst="line">
            <a:avLst/>
          </a:prstGeom>
          <a:ln w="19050" cap="rnd">
            <a:solidFill>
              <a:srgbClr val="E07E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20" name="Group 20"/>
          <p:cNvGrpSpPr/>
          <p:nvPr/>
        </p:nvGrpSpPr>
        <p:grpSpPr>
          <a:xfrm>
            <a:off x="1509595" y="5416973"/>
            <a:ext cx="215900" cy="215900"/>
            <a:chOff x="0" y="0"/>
            <a:chExt cx="6350000" cy="63500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3462892" y="5410623"/>
            <a:ext cx="215900" cy="215900"/>
            <a:chOff x="0" y="0"/>
            <a:chExt cx="6350000" cy="63500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5576777" y="5423323"/>
            <a:ext cx="215900" cy="215900"/>
            <a:chOff x="0" y="0"/>
            <a:chExt cx="6350000" cy="63500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7722412" y="5423323"/>
            <a:ext cx="215900" cy="215900"/>
            <a:chOff x="0" y="0"/>
            <a:chExt cx="6350000" cy="63500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9908212" y="5410623"/>
            <a:ext cx="215900" cy="215900"/>
            <a:chOff x="0" y="0"/>
            <a:chExt cx="6350000" cy="63500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857802" y="2404297"/>
            <a:ext cx="455930" cy="323215"/>
            <a:chOff x="0" y="0"/>
            <a:chExt cx="812800" cy="576205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576205"/>
            </a:xfrm>
            <a:custGeom>
              <a:avLst/>
              <a:gdLst/>
              <a:ahLst/>
              <a:cxnLst/>
              <a:rect l="l" t="t" r="r" b="b"/>
              <a:pathLst>
                <a:path w="812800" h="576205">
                  <a:moveTo>
                    <a:pt x="812800" y="288103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73005"/>
                  </a:lnTo>
                  <a:lnTo>
                    <a:pt x="406400" y="373005"/>
                  </a:lnTo>
                  <a:lnTo>
                    <a:pt x="406400" y="576205"/>
                  </a:lnTo>
                  <a:lnTo>
                    <a:pt x="812800" y="2881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107950"/>
              <a:ext cx="711200" cy="26505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3844318" y="2416916"/>
            <a:ext cx="455930" cy="323215"/>
            <a:chOff x="163013" y="0"/>
            <a:chExt cx="812800" cy="576205"/>
          </a:xfrm>
        </p:grpSpPr>
        <p:sp>
          <p:nvSpPr>
            <p:cNvPr id="34" name="Freeform 34"/>
            <p:cNvSpPr/>
            <p:nvPr/>
          </p:nvSpPr>
          <p:spPr>
            <a:xfrm>
              <a:off x="163013" y="0"/>
              <a:ext cx="812800" cy="576205"/>
            </a:xfrm>
            <a:custGeom>
              <a:avLst/>
              <a:gdLst/>
              <a:ahLst/>
              <a:cxnLst/>
              <a:rect l="l" t="t" r="r" b="b"/>
              <a:pathLst>
                <a:path w="812800" h="576205">
                  <a:moveTo>
                    <a:pt x="812800" y="288103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73005"/>
                  </a:lnTo>
                  <a:lnTo>
                    <a:pt x="406400" y="373005"/>
                  </a:lnTo>
                  <a:lnTo>
                    <a:pt x="406400" y="576205"/>
                  </a:lnTo>
                  <a:lnTo>
                    <a:pt x="812800" y="2881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199238" y="107950"/>
              <a:ext cx="711200" cy="26505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6581634" y="2423266"/>
            <a:ext cx="455930" cy="323215"/>
            <a:chOff x="0" y="0"/>
            <a:chExt cx="812800" cy="576205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12800" cy="576205"/>
            </a:xfrm>
            <a:custGeom>
              <a:avLst/>
              <a:gdLst/>
              <a:ahLst/>
              <a:cxnLst/>
              <a:rect l="l" t="t" r="r" b="b"/>
              <a:pathLst>
                <a:path w="812800" h="576205">
                  <a:moveTo>
                    <a:pt x="812800" y="288103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73005"/>
                  </a:lnTo>
                  <a:lnTo>
                    <a:pt x="406400" y="373005"/>
                  </a:lnTo>
                  <a:lnTo>
                    <a:pt x="406400" y="576205"/>
                  </a:lnTo>
                  <a:lnTo>
                    <a:pt x="812800" y="2881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107950"/>
              <a:ext cx="711200" cy="26505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1857802" y="5363316"/>
            <a:ext cx="455930" cy="323215"/>
            <a:chOff x="0" y="0"/>
            <a:chExt cx="812800" cy="576205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576205"/>
            </a:xfrm>
            <a:custGeom>
              <a:avLst/>
              <a:gdLst/>
              <a:ahLst/>
              <a:cxnLst/>
              <a:rect l="l" t="t" r="r" b="b"/>
              <a:pathLst>
                <a:path w="812800" h="576205">
                  <a:moveTo>
                    <a:pt x="812800" y="288103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73005"/>
                  </a:lnTo>
                  <a:lnTo>
                    <a:pt x="406400" y="373005"/>
                  </a:lnTo>
                  <a:lnTo>
                    <a:pt x="406400" y="576205"/>
                  </a:lnTo>
                  <a:lnTo>
                    <a:pt x="812800" y="2881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0" y="107950"/>
              <a:ext cx="711200" cy="26505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3840718" y="5350697"/>
            <a:ext cx="455930" cy="323215"/>
            <a:chOff x="0" y="0"/>
            <a:chExt cx="812800" cy="576205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812800" cy="576205"/>
            </a:xfrm>
            <a:custGeom>
              <a:avLst/>
              <a:gdLst/>
              <a:ahLst/>
              <a:cxnLst/>
              <a:rect l="l" t="t" r="r" b="b"/>
              <a:pathLst>
                <a:path w="812800" h="576205">
                  <a:moveTo>
                    <a:pt x="812800" y="288103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73005"/>
                  </a:lnTo>
                  <a:lnTo>
                    <a:pt x="406400" y="373005"/>
                  </a:lnTo>
                  <a:lnTo>
                    <a:pt x="406400" y="576205"/>
                  </a:lnTo>
                  <a:lnTo>
                    <a:pt x="812800" y="2881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107950"/>
              <a:ext cx="711200" cy="26505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6721334" y="5350697"/>
            <a:ext cx="455930" cy="323215"/>
            <a:chOff x="0" y="0"/>
            <a:chExt cx="812800" cy="576205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812800" cy="576205"/>
            </a:xfrm>
            <a:custGeom>
              <a:avLst/>
              <a:gdLst/>
              <a:ahLst/>
              <a:cxnLst/>
              <a:rect l="l" t="t" r="r" b="b"/>
              <a:pathLst>
                <a:path w="812800" h="576205">
                  <a:moveTo>
                    <a:pt x="812800" y="288103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73005"/>
                  </a:lnTo>
                  <a:lnTo>
                    <a:pt x="406400" y="373005"/>
                  </a:lnTo>
                  <a:lnTo>
                    <a:pt x="406400" y="576205"/>
                  </a:lnTo>
                  <a:lnTo>
                    <a:pt x="812800" y="2881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0" y="107950"/>
              <a:ext cx="711200" cy="26505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48" name="TextBox 48"/>
          <p:cNvSpPr txBox="1"/>
          <p:nvPr/>
        </p:nvSpPr>
        <p:spPr>
          <a:xfrm>
            <a:off x="685800" y="368206"/>
            <a:ext cx="10820400" cy="590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80"/>
              </a:lnSpc>
              <a:spcBef>
                <a:spcPct val="0"/>
              </a:spcBef>
            </a:pPr>
            <a:r>
              <a:rPr lang="en-US" sz="4050" b="1" dirty="0">
                <a:solidFill>
                  <a:srgbClr val="000000"/>
                </a:solidFill>
                <a:latin typeface="Arial Bold"/>
              </a:rPr>
              <a:t>Cancellation</a:t>
            </a:r>
            <a:r>
              <a:rPr lang="en-US" sz="4050" dirty="0">
                <a:solidFill>
                  <a:srgbClr val="000000"/>
                </a:solidFill>
                <a:latin typeface="Arial Bold"/>
              </a:rPr>
              <a:t> </a:t>
            </a:r>
            <a:r>
              <a:rPr lang="en-US" sz="4050" dirty="0">
                <a:latin typeface="Arial Bold"/>
              </a:rPr>
              <a:t>Schedules</a:t>
            </a:r>
            <a:endParaRPr lang="en-US" sz="4050" dirty="0">
              <a:latin typeface="Arial Bold"/>
              <a:cs typeface="Arial Bold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284262" y="2337223"/>
            <a:ext cx="803077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B0B9"/>
                </a:solidFill>
                <a:latin typeface="Canva Sans Bold"/>
              </a:rPr>
              <a:t>Spring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64158" y="5086773"/>
            <a:ext cx="1043285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B0B9"/>
                </a:solidFill>
                <a:latin typeface="Canva Sans Bold"/>
              </a:rPr>
              <a:t>Summer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1816112" y="1847254"/>
            <a:ext cx="2024835" cy="5643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>
                <a:solidFill>
                  <a:srgbClr val="000000"/>
                </a:solidFill>
                <a:latin typeface="Arial"/>
              </a:rPr>
              <a:t>Nonrefundable $100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>
                <a:solidFill>
                  <a:srgbClr val="000000"/>
                </a:solidFill>
                <a:latin typeface="Arial"/>
                <a:cs typeface="Arial"/>
              </a:rPr>
              <a:t>Upon Enrollment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3970893" y="153754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50" b="1" spc="119">
                <a:solidFill>
                  <a:srgbClr val="000000"/>
                </a:solidFill>
                <a:latin typeface="Arial Bold"/>
              </a:rPr>
              <a:t>OCTOBER 2</a:t>
            </a:r>
            <a:endParaRPr lang="en-US" sz="1950" b="1" spc="119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63" name="TextBox 63"/>
          <p:cNvSpPr txBox="1"/>
          <p:nvPr/>
        </p:nvSpPr>
        <p:spPr>
          <a:xfrm>
            <a:off x="3981053" y="1867324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$250 Admin Fee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6543248" y="1542203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50" b="1" spc="119">
                <a:solidFill>
                  <a:srgbClr val="000000"/>
                </a:solidFill>
                <a:latin typeface="Arial Bold"/>
              </a:rPr>
              <a:t>NOVEMBER 15</a:t>
            </a:r>
            <a:endParaRPr lang="en-US" sz="1950" b="1" spc="119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65" name="TextBox 65"/>
          <p:cNvSpPr txBox="1"/>
          <p:nvPr/>
        </p:nvSpPr>
        <p:spPr>
          <a:xfrm>
            <a:off x="6543248" y="1851660"/>
            <a:ext cx="2243283" cy="564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$500 admin fee PLUS incurred expenses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9904402" y="1532043"/>
            <a:ext cx="1798961" cy="641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50" b="1" spc="119">
                <a:solidFill>
                  <a:srgbClr val="000000"/>
                </a:solidFill>
                <a:latin typeface="Arial Bold"/>
              </a:rPr>
              <a:t>30 DAYS PRIOR</a:t>
            </a:r>
            <a:endParaRPr lang="en-US" sz="1950" b="1" spc="119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67" name="TextBox 67"/>
          <p:cNvSpPr txBox="1"/>
          <p:nvPr/>
        </p:nvSpPr>
        <p:spPr>
          <a:xfrm>
            <a:off x="9904403" y="2145454"/>
            <a:ext cx="1906911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No refund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1783915" y="4784514"/>
            <a:ext cx="2024835" cy="5643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>
                <a:solidFill>
                  <a:srgbClr val="000000"/>
                </a:solidFill>
                <a:latin typeface="Arial"/>
              </a:rPr>
              <a:t>Nonrefundable $100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>
                <a:solidFill>
                  <a:srgbClr val="000000"/>
                </a:solidFill>
                <a:latin typeface="Arial"/>
                <a:cs typeface="Arial"/>
              </a:rPr>
              <a:t>Upon Enrollment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3979148" y="443695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50" b="1" spc="119">
                <a:solidFill>
                  <a:srgbClr val="000000"/>
                </a:solidFill>
                <a:latin typeface="Arial Bold"/>
              </a:rPr>
              <a:t>OCTOBER 16</a:t>
            </a:r>
            <a:endParaRPr lang="en-US" sz="1950" b="1" spc="119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81" name="TextBox 81"/>
          <p:cNvSpPr txBox="1"/>
          <p:nvPr/>
        </p:nvSpPr>
        <p:spPr>
          <a:xfrm>
            <a:off x="3979148" y="4741334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$250 Admin Fee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6682948" y="4432805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50" b="1" spc="119">
                <a:solidFill>
                  <a:srgbClr val="000000"/>
                </a:solidFill>
                <a:latin typeface="Arial Bold"/>
              </a:rPr>
              <a:t>DECEMBER 1</a:t>
            </a:r>
            <a:endParaRPr lang="en-US" sz="1950" b="1" spc="119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83" name="TextBox 83"/>
          <p:cNvSpPr txBox="1"/>
          <p:nvPr/>
        </p:nvSpPr>
        <p:spPr>
          <a:xfrm>
            <a:off x="6682948" y="4767662"/>
            <a:ext cx="2243283" cy="564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$500 admin fee PLUS incurred expenses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9884082" y="4360333"/>
            <a:ext cx="1798961" cy="641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50" b="1" spc="119">
                <a:solidFill>
                  <a:srgbClr val="000000"/>
                </a:solidFill>
                <a:latin typeface="Arial Bold"/>
              </a:rPr>
              <a:t>30 DAYS PRIOR</a:t>
            </a:r>
            <a:endParaRPr lang="en-US" sz="1950" b="1" spc="119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85" name="TextBox 85"/>
          <p:cNvSpPr txBox="1"/>
          <p:nvPr/>
        </p:nvSpPr>
        <p:spPr>
          <a:xfrm>
            <a:off x="9884083" y="5039784"/>
            <a:ext cx="1906911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No refund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1999"/>
            </a:blip>
            <a:stretch>
              <a:fillRect l="-262" r="-262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AutoShape 3"/>
          <p:cNvSpPr/>
          <p:nvPr/>
        </p:nvSpPr>
        <p:spPr>
          <a:xfrm rot="10800000">
            <a:off x="8549911" y="0"/>
            <a:ext cx="3642089" cy="6858000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5" name="Freeform 5"/>
          <p:cNvSpPr/>
          <p:nvPr/>
        </p:nvSpPr>
        <p:spPr>
          <a:xfrm>
            <a:off x="8963293" y="5540179"/>
            <a:ext cx="2910688" cy="914025"/>
          </a:xfrm>
          <a:custGeom>
            <a:avLst/>
            <a:gdLst/>
            <a:ahLst/>
            <a:cxnLst/>
            <a:rect l="l" t="t" r="r" b="b"/>
            <a:pathLst>
              <a:path w="3296816" h="1005529">
                <a:moveTo>
                  <a:pt x="0" y="0"/>
                </a:moveTo>
                <a:lnTo>
                  <a:pt x="3296817" y="0"/>
                </a:lnTo>
                <a:lnTo>
                  <a:pt x="3296817" y="1005529"/>
                </a:lnTo>
                <a:lnTo>
                  <a:pt x="0" y="10055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TextBox 6"/>
          <p:cNvSpPr txBox="1"/>
          <p:nvPr/>
        </p:nvSpPr>
        <p:spPr>
          <a:xfrm>
            <a:off x="8824555" y="584200"/>
            <a:ext cx="3052806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6000"/>
              </a:lnSpc>
            </a:pPr>
            <a:r>
              <a:rPr lang="en-US" sz="5000">
                <a:solidFill>
                  <a:srgbClr val="FFFFFF"/>
                </a:solidFill>
                <a:latin typeface="Arial Heavy"/>
              </a:rPr>
              <a:t>Health </a:t>
            </a:r>
          </a:p>
          <a:p>
            <a:pPr algn="r">
              <a:lnSpc>
                <a:spcPts val="6000"/>
              </a:lnSpc>
            </a:pPr>
            <a:r>
              <a:rPr lang="en-US" sz="5000">
                <a:solidFill>
                  <a:srgbClr val="FFFFFF"/>
                </a:solidFill>
                <a:latin typeface="Arial Heavy"/>
              </a:rPr>
              <a:t>&amp; Safety</a:t>
            </a:r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6F40A5B4-80D1-4F0D-CD08-E5D2B56F83D7}"/>
              </a:ext>
            </a:extLst>
          </p:cNvPr>
          <p:cNvGrpSpPr>
            <a:grpSpLocks/>
          </p:cNvGrpSpPr>
          <p:nvPr/>
        </p:nvGrpSpPr>
        <p:grpSpPr>
          <a:xfrm>
            <a:off x="230913" y="2676383"/>
            <a:ext cx="1470165" cy="1384995"/>
            <a:chOff x="0" y="0"/>
            <a:chExt cx="3525957" cy="4614767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8FBA56D2-63ED-107F-0EFB-AFF52EE1F5FB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3525957" cy="4614767"/>
            </a:xfrm>
            <a:custGeom>
              <a:avLst/>
              <a:gdLst/>
              <a:ahLst/>
              <a:cxnLst/>
              <a:rect l="l" t="t" r="r" b="b"/>
              <a:pathLst>
                <a:path w="3525957" h="4614767">
                  <a:moveTo>
                    <a:pt x="3401497" y="4614767"/>
                  </a:moveTo>
                  <a:lnTo>
                    <a:pt x="124460" y="4614767"/>
                  </a:lnTo>
                  <a:cubicBezTo>
                    <a:pt x="55880" y="4614767"/>
                    <a:pt x="0" y="4558887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01497" y="0"/>
                  </a:lnTo>
                  <a:cubicBezTo>
                    <a:pt x="3470077" y="0"/>
                    <a:pt x="3525957" y="55880"/>
                    <a:pt x="3525957" y="124460"/>
                  </a:cubicBezTo>
                  <a:lnTo>
                    <a:pt x="3525957" y="4490307"/>
                  </a:lnTo>
                  <a:cubicBezTo>
                    <a:pt x="3525957" y="4558887"/>
                    <a:pt x="3470077" y="4614767"/>
                    <a:pt x="3401497" y="4614767"/>
                  </a:cubicBezTo>
                  <a:close/>
                </a:path>
              </a:pathLst>
            </a:custGeom>
            <a:solidFill>
              <a:srgbClr val="004B87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9" name="Group 7">
            <a:extLst>
              <a:ext uri="{FF2B5EF4-FFF2-40B4-BE49-F238E27FC236}">
                <a16:creationId xmlns:a16="http://schemas.microsoft.com/office/drawing/2014/main" id="{C0889EFF-F00B-FFD6-4C18-E70F192CBC5D}"/>
              </a:ext>
            </a:extLst>
          </p:cNvPr>
          <p:cNvGrpSpPr>
            <a:grpSpLocks/>
          </p:cNvGrpSpPr>
          <p:nvPr/>
        </p:nvGrpSpPr>
        <p:grpSpPr>
          <a:xfrm>
            <a:off x="242047" y="584201"/>
            <a:ext cx="1428551" cy="1493576"/>
            <a:chOff x="0" y="0"/>
            <a:chExt cx="3525957" cy="4614767"/>
          </a:xfrm>
        </p:grpSpPr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AD970BD-B829-7264-CC81-41CC349E4CA2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3525957" cy="4614767"/>
            </a:xfrm>
            <a:custGeom>
              <a:avLst/>
              <a:gdLst/>
              <a:ahLst/>
              <a:cxnLst/>
              <a:rect l="l" t="t" r="r" b="b"/>
              <a:pathLst>
                <a:path w="3525957" h="4614767">
                  <a:moveTo>
                    <a:pt x="3401497" y="4614767"/>
                  </a:moveTo>
                  <a:lnTo>
                    <a:pt x="124460" y="4614767"/>
                  </a:lnTo>
                  <a:cubicBezTo>
                    <a:pt x="55880" y="4614767"/>
                    <a:pt x="0" y="4558887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01497" y="0"/>
                  </a:lnTo>
                  <a:cubicBezTo>
                    <a:pt x="3470077" y="0"/>
                    <a:pt x="3525957" y="55880"/>
                    <a:pt x="3525957" y="124460"/>
                  </a:cubicBezTo>
                  <a:lnTo>
                    <a:pt x="3525957" y="4490307"/>
                  </a:lnTo>
                  <a:cubicBezTo>
                    <a:pt x="3525957" y="4558887"/>
                    <a:pt x="3470077" y="4614767"/>
                    <a:pt x="3401497" y="4614767"/>
                  </a:cubicBezTo>
                  <a:close/>
                </a:path>
              </a:pathLst>
            </a:custGeom>
            <a:solidFill>
              <a:srgbClr val="004B87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1" name="Group 7">
            <a:extLst>
              <a:ext uri="{FF2B5EF4-FFF2-40B4-BE49-F238E27FC236}">
                <a16:creationId xmlns:a16="http://schemas.microsoft.com/office/drawing/2014/main" id="{A97FDB42-D435-B4AD-5FB7-ECF1963BC8E8}"/>
              </a:ext>
            </a:extLst>
          </p:cNvPr>
          <p:cNvGrpSpPr>
            <a:grpSpLocks/>
          </p:cNvGrpSpPr>
          <p:nvPr/>
        </p:nvGrpSpPr>
        <p:grpSpPr>
          <a:xfrm>
            <a:off x="210593" y="4460369"/>
            <a:ext cx="1478581" cy="1342725"/>
            <a:chOff x="0" y="0"/>
            <a:chExt cx="3525957" cy="4614767"/>
          </a:xfrm>
        </p:grpSpPr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4B030363-0022-5801-6C58-B2E9CD6AEC2D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3525957" cy="4614767"/>
            </a:xfrm>
            <a:custGeom>
              <a:avLst/>
              <a:gdLst/>
              <a:ahLst/>
              <a:cxnLst/>
              <a:rect l="l" t="t" r="r" b="b"/>
              <a:pathLst>
                <a:path w="3525957" h="4614767">
                  <a:moveTo>
                    <a:pt x="3401497" y="4614767"/>
                  </a:moveTo>
                  <a:lnTo>
                    <a:pt x="124460" y="4614767"/>
                  </a:lnTo>
                  <a:cubicBezTo>
                    <a:pt x="55880" y="4614767"/>
                    <a:pt x="0" y="4558887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01497" y="0"/>
                  </a:lnTo>
                  <a:cubicBezTo>
                    <a:pt x="3470077" y="0"/>
                    <a:pt x="3525957" y="55880"/>
                    <a:pt x="3525957" y="124460"/>
                  </a:cubicBezTo>
                  <a:lnTo>
                    <a:pt x="3525957" y="4490307"/>
                  </a:lnTo>
                  <a:cubicBezTo>
                    <a:pt x="3525957" y="4558887"/>
                    <a:pt x="3470077" y="4614767"/>
                    <a:pt x="3401497" y="4614767"/>
                  </a:cubicBezTo>
                  <a:close/>
                </a:path>
              </a:pathLst>
            </a:custGeom>
            <a:solidFill>
              <a:srgbClr val="004B87"/>
            </a:solidFill>
          </p:spPr>
          <p:txBody>
            <a:bodyPr/>
            <a:lstStyle/>
            <a:p>
              <a:endParaRPr lang="en-US" sz="1200"/>
            </a:p>
          </p:txBody>
        </p:sp>
      </p:grpSp>
      <p:pic>
        <p:nvPicPr>
          <p:cNvPr id="13" name="Picture 4">
            <a:extLst>
              <a:ext uri="{FF2B5EF4-FFF2-40B4-BE49-F238E27FC236}">
                <a16:creationId xmlns:a16="http://schemas.microsoft.com/office/drawing/2014/main" id="{0ADC0B02-3CF9-9372-B1FB-48975281B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16" y="1139292"/>
            <a:ext cx="943471" cy="86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D9392BFE-9EDF-FC23-03EA-C10E78EB2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96" y="3128761"/>
            <a:ext cx="828074" cy="83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id="{7FD3157F-BFDB-1004-E8F1-AA615C6C2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76" y="4852639"/>
            <a:ext cx="822350" cy="83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3B175ED-CE7B-9A19-D914-9AC099C78ACE}"/>
              </a:ext>
            </a:extLst>
          </p:cNvPr>
          <p:cNvSpPr txBox="1"/>
          <p:nvPr/>
        </p:nvSpPr>
        <p:spPr>
          <a:xfrm>
            <a:off x="1699997" y="2696424"/>
            <a:ext cx="6416739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>
                <a:latin typeface="Arial"/>
                <a:cs typeface="Arial"/>
              </a:rPr>
              <a:t>Your Program Manager is your #1 support and point of contact, in addition to a 24-Hour </a:t>
            </a:r>
            <a:r>
              <a:rPr lang="en-US" sz="2400" dirty="0" err="1">
                <a:latin typeface="Arial"/>
                <a:cs typeface="Arial"/>
              </a:rPr>
              <a:t>Xperitas</a:t>
            </a:r>
            <a:r>
              <a:rPr lang="en-US" sz="2400">
                <a:latin typeface="Arial"/>
                <a:cs typeface="Arial"/>
              </a:rPr>
              <a:t> phone number during travel.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5D45C0-A615-6B62-DB8E-058F244A0B2B}"/>
              </a:ext>
            </a:extLst>
          </p:cNvPr>
          <p:cNvSpPr txBox="1"/>
          <p:nvPr/>
        </p:nvSpPr>
        <p:spPr>
          <a:xfrm>
            <a:off x="1702788" y="582024"/>
            <a:ext cx="6856762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>
                <a:latin typeface="Arial"/>
                <a:ea typeface="+mn-lt"/>
                <a:cs typeface="+mn-lt"/>
              </a:rPr>
              <a:t>Trip cancellation coverage (for medical reasons) and medical insurance coverage is included. </a:t>
            </a:r>
            <a:r>
              <a:rPr lang="en-US" sz="2400" i="1" dirty="0">
                <a:latin typeface="Arial"/>
                <a:ea typeface="+mn-lt"/>
                <a:cs typeface="+mn-lt"/>
              </a:rPr>
              <a:t>Discover more about our comprehensive support at </a:t>
            </a:r>
            <a:r>
              <a:rPr lang="en-US" sz="2400" dirty="0">
                <a:ea typeface="+mn-lt"/>
                <a:cs typeface="+mn-lt"/>
                <a:hlinkClick r:id="rId8"/>
              </a:rPr>
              <a:t>https://xperitas.org/resources/medical-insurance</a:t>
            </a:r>
            <a:r>
              <a:rPr lang="en-US" sz="2400" dirty="0">
                <a:ea typeface="+mn-lt"/>
                <a:cs typeface="+mn-lt"/>
              </a:rPr>
              <a:t>.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 i="1">
              <a:latin typeface="Arial"/>
              <a:cs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057D62-A032-F2CC-28E0-AE43BA24EFD4}"/>
              </a:ext>
            </a:extLst>
          </p:cNvPr>
          <p:cNvSpPr txBox="1"/>
          <p:nvPr/>
        </p:nvSpPr>
        <p:spPr>
          <a:xfrm>
            <a:off x="242045" y="681102"/>
            <a:ext cx="142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F1B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Insurance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03CE51-C84A-AF46-002A-9B8C9132A753}"/>
              </a:ext>
            </a:extLst>
          </p:cNvPr>
          <p:cNvSpPr txBox="1"/>
          <p:nvPr/>
        </p:nvSpPr>
        <p:spPr>
          <a:xfrm>
            <a:off x="230913" y="2699635"/>
            <a:ext cx="142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F1B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A53E4A-036E-1056-3F71-07619F5C2C54}"/>
              </a:ext>
            </a:extLst>
          </p:cNvPr>
          <p:cNvSpPr txBox="1"/>
          <p:nvPr/>
        </p:nvSpPr>
        <p:spPr>
          <a:xfrm>
            <a:off x="240717" y="4466809"/>
            <a:ext cx="142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F1B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0C0872B-26BA-4668-B6BF-004F1EF50A77}"/>
              </a:ext>
            </a:extLst>
          </p:cNvPr>
          <p:cNvSpPr txBox="1"/>
          <p:nvPr/>
        </p:nvSpPr>
        <p:spPr>
          <a:xfrm>
            <a:off x="1699600" y="4460375"/>
            <a:ext cx="6850824" cy="187743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rgbClr val="004B87"/>
                </a:solidFill>
                <a:latin typeface="Arial"/>
                <a:cs typeface="Arial"/>
              </a:rPr>
              <a:t>Smart Traveler Enrollment Program</a:t>
            </a:r>
            <a:endParaRPr lang="en-US" sz="2000" b="1" dirty="0">
              <a:solidFill>
                <a:srgbClr val="004B87"/>
              </a:solidFill>
            </a:endParaRPr>
          </a:p>
          <a:p>
            <a:r>
              <a:rPr lang="en-US" sz="2400" dirty="0">
                <a:latin typeface="Arial"/>
                <a:cs typeface="Arial"/>
              </a:rPr>
              <a:t>Travelers are required to enroll in STEP, 1-3 weeks before program departure. </a:t>
            </a:r>
            <a:r>
              <a:rPr lang="en-US" sz="2400" dirty="0" err="1">
                <a:latin typeface="Arial"/>
                <a:cs typeface="Arial"/>
              </a:rPr>
              <a:t>Xperitas</a:t>
            </a:r>
            <a:r>
              <a:rPr lang="en-US" sz="2400" dirty="0">
                <a:latin typeface="Arial"/>
                <a:cs typeface="Arial"/>
              </a:rPr>
              <a:t> will send a guide for how to enroll:</a:t>
            </a:r>
          </a:p>
          <a:p>
            <a:r>
              <a:rPr lang="en-US" sz="2400" dirty="0">
                <a:ea typeface="+mn-lt"/>
                <a:cs typeface="+mn-lt"/>
                <a:hlinkClick r:id="rId9"/>
              </a:rPr>
              <a:t>https://mytravel.state.gov/s/step</a:t>
            </a:r>
            <a:r>
              <a:rPr lang="en-US" sz="2400" dirty="0">
                <a:ea typeface="+mn-lt"/>
                <a:cs typeface="+mn-lt"/>
              </a:rPr>
              <a:t> </a:t>
            </a:r>
            <a:endParaRPr lang="en-US" dirty="0"/>
          </a:p>
        </p:txBody>
      </p:sp>
      <p:pic>
        <p:nvPicPr>
          <p:cNvPr id="21" name="Picture 20" descr="A group of people wearing helmets&#10;&#10;Description automatically generated">
            <a:extLst>
              <a:ext uri="{FF2B5EF4-FFF2-40B4-BE49-F238E27FC236}">
                <a16:creationId xmlns:a16="http://schemas.microsoft.com/office/drawing/2014/main" id="{D5FC4139-6D18-46B8-1B6B-AA5095EFB0A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37124" y="2507411"/>
            <a:ext cx="3035698" cy="215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777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ervices copy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-1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-8925" y="1673"/>
            <a:ext cx="4129453" cy="6896305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D7E8ACB9-C516-077E-23DC-9FF9933EC360}"/>
              </a:ext>
            </a:extLst>
          </p:cNvPr>
          <p:cNvSpPr/>
          <p:nvPr/>
        </p:nvSpPr>
        <p:spPr>
          <a:xfrm>
            <a:off x="-32085" y="2935705"/>
            <a:ext cx="4129453" cy="3938336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Body text copy"/>
          <p:cNvSpPr/>
          <p:nvPr/>
        </p:nvSpPr>
        <p:spPr>
          <a:xfrm>
            <a:off x="218980" y="2211638"/>
            <a:ext cx="3673642" cy="2659748"/>
          </a:xfrm>
          <a:prstGeom prst="rect">
            <a:avLst/>
          </a:prstGeom>
        </p:spPr>
        <p:txBody>
          <a:bodyPr spcFirstLastPara="0" lIns="89253" tIns="44627" rIns="89253" bIns="0" anchor="t"/>
          <a:lstStyle/>
          <a:p>
            <a:pPr algn="r" hangingPunct="0">
              <a:lnSpc>
                <a:spcPct val="100000"/>
              </a:lnSpc>
            </a:pPr>
            <a:r>
              <a:rPr sz="4217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</a:t>
            </a:r>
          </a:p>
          <a:p>
            <a:pPr algn="r" hangingPunct="0">
              <a:lnSpc>
                <a:spcPct val="100000"/>
              </a:lnSpc>
            </a:pPr>
            <a:r>
              <a:rPr sz="4217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Enroll &amp;</a:t>
            </a:r>
            <a:r>
              <a:rPr lang="en-US" sz="4217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217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Additional Information</a:t>
            </a:r>
          </a:p>
        </p:txBody>
      </p:sp>
      <p:pic>
        <p:nvPicPr>
          <p:cNvPr id="4" name="Shape-54 copy 1"/>
          <p:cNvPicPr/>
          <p:nvPr/>
        </p:nvPicPr>
        <p:blipFill rotWithShape="1">
          <a:blip r:embed="rId6"/>
          <a:stretch>
            <a:fillRect/>
          </a:stretch>
        </p:blipFill>
        <p:spPr>
          <a:xfrm rot="16200000">
            <a:off x="10900802" y="5565129"/>
            <a:ext cx="1326899" cy="1326899"/>
          </a:xfrm>
          <a:prstGeom prst="rect">
            <a:avLst/>
          </a:prstGeom>
        </p:spPr>
      </p:pic>
      <p:pic>
        <p:nvPicPr>
          <p:cNvPr id="5" name="Shape-1"/>
          <p:cNvPicPr/>
          <p:nvPr/>
        </p:nvPicPr>
        <p:blipFill rotWithShape="1">
          <a:blip r:embed="rId7"/>
          <a:stretch>
            <a:fillRect/>
          </a:stretch>
        </p:blipFill>
        <p:spPr>
          <a:xfrm>
            <a:off x="4578694" y="322985"/>
            <a:ext cx="461214" cy="2265486"/>
          </a:xfrm>
          <a:prstGeom prst="rect">
            <a:avLst/>
          </a:prstGeom>
        </p:spPr>
      </p:pic>
      <p:pic>
        <p:nvPicPr>
          <p:cNvPr id="6" name="Shape-1 copy 1"/>
          <p:cNvPicPr/>
          <p:nvPr/>
        </p:nvPicPr>
        <p:blipFill rotWithShape="1">
          <a:blip r:embed="rId8"/>
          <a:stretch>
            <a:fillRect/>
          </a:stretch>
        </p:blipFill>
        <p:spPr>
          <a:xfrm>
            <a:off x="11769533" y="1224444"/>
            <a:ext cx="458167" cy="1039713"/>
          </a:xfrm>
          <a:prstGeom prst="rect">
            <a:avLst/>
          </a:prstGeom>
        </p:spPr>
      </p:pic>
      <p:pic>
        <p:nvPicPr>
          <p:cNvPr id="7" name="DashSquare"/>
          <p:cNvPicPr/>
          <p:nvPr/>
        </p:nvPicPr>
        <p:blipFill rotWithShape="1">
          <a:blip r:embed="rId9"/>
          <a:stretch>
            <a:fillRect/>
          </a:stretch>
        </p:blipFill>
        <p:spPr>
          <a:xfrm>
            <a:off x="5872867" y="1045937"/>
            <a:ext cx="4971408" cy="4991151"/>
          </a:xfrm>
          <a:prstGeom prst="rect">
            <a:avLst/>
          </a:prstGeom>
        </p:spPr>
      </p:pic>
      <p:sp>
        <p:nvSpPr>
          <p:cNvPr id="8" name="text 1"/>
          <p:cNvSpPr/>
          <p:nvPr/>
        </p:nvSpPr>
        <p:spPr>
          <a:xfrm>
            <a:off x="6292357" y="2750676"/>
            <a:ext cx="4212755" cy="1730643"/>
          </a:xfrm>
          <a:prstGeom prst="rect">
            <a:avLst/>
          </a:prstGeom>
        </p:spPr>
        <p:txBody>
          <a:bodyPr spcFirstLastPara="0" lIns="163268" tIns="163268" rIns="163268" bIns="0" anchor="t"/>
          <a:lstStyle/>
          <a:p>
            <a:pPr algn="ctr" hangingPunct="0">
              <a:lnSpc>
                <a:spcPct val="100000"/>
              </a:lnSpc>
            </a:pPr>
            <a:r>
              <a:rPr sz="3086">
                <a:solidFill>
                  <a:srgbClr val="5D647B"/>
                </a:solidFill>
                <a:latin typeface="Arial"/>
                <a:cs typeface="Arial"/>
              </a:rPr>
              <a:t>Insert Custom </a:t>
            </a:r>
          </a:p>
          <a:p>
            <a:pPr algn="ctr" hangingPunct="0">
              <a:lnSpc>
                <a:spcPct val="100000"/>
              </a:lnSpc>
            </a:pPr>
            <a:r>
              <a:rPr sz="3086">
                <a:solidFill>
                  <a:srgbClr val="5D647B"/>
                </a:solidFill>
                <a:latin typeface="Arial"/>
                <a:cs typeface="Arial"/>
              </a:rPr>
              <a:t>Registration Page </a:t>
            </a:r>
          </a:p>
          <a:p>
            <a:pPr algn="ctr" hangingPunct="0">
              <a:lnSpc>
                <a:spcPct val="100000"/>
              </a:lnSpc>
            </a:pPr>
            <a:r>
              <a:rPr sz="3086">
                <a:solidFill>
                  <a:srgbClr val="5D647B"/>
                </a:solidFill>
                <a:latin typeface="Arial"/>
                <a:cs typeface="Arial"/>
              </a:rPr>
              <a:t>QR Code</a:t>
            </a:r>
          </a:p>
        </p:txBody>
      </p:sp>
    </p:spTree>
    <p:extLst>
      <p:ext uri="{BB962C8B-B14F-4D97-AF65-F5344CB8AC3E}">
        <p14:creationId xmlns:p14="http://schemas.microsoft.com/office/powerpoint/2010/main" val="3565489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4679845" cy="6858000"/>
            <a:chOff x="0" y="0"/>
            <a:chExt cx="1848828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48828" cy="2709333"/>
            </a:xfrm>
            <a:custGeom>
              <a:avLst/>
              <a:gdLst/>
              <a:ahLst/>
              <a:cxnLst/>
              <a:rect l="l" t="t" r="r" b="b"/>
              <a:pathLst>
                <a:path w="1848828" h="2709333">
                  <a:moveTo>
                    <a:pt x="0" y="0"/>
                  </a:moveTo>
                  <a:lnTo>
                    <a:pt x="1848828" y="0"/>
                  </a:lnTo>
                  <a:lnTo>
                    <a:pt x="184882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4B87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1848828" cy="28045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Freeform 5"/>
          <p:cNvSpPr/>
          <p:nvPr/>
        </p:nvSpPr>
        <p:spPr>
          <a:xfrm>
            <a:off x="-1" y="0"/>
            <a:ext cx="4679845" cy="6858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Freeform 6"/>
          <p:cNvSpPr/>
          <p:nvPr/>
        </p:nvSpPr>
        <p:spPr>
          <a:xfrm>
            <a:off x="356254" y="1982113"/>
            <a:ext cx="4966029" cy="4190087"/>
          </a:xfrm>
          <a:custGeom>
            <a:avLst/>
            <a:gdLst/>
            <a:ahLst/>
            <a:cxnLst/>
            <a:rect l="l" t="t" r="r" b="b"/>
            <a:pathLst>
              <a:path w="7449043" h="6285130">
                <a:moveTo>
                  <a:pt x="0" y="0"/>
                </a:moveTo>
                <a:lnTo>
                  <a:pt x="7449043" y="0"/>
                </a:lnTo>
                <a:lnTo>
                  <a:pt x="7449043" y="6285130"/>
                </a:lnTo>
                <a:lnTo>
                  <a:pt x="0" y="62851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Freeform 7"/>
          <p:cNvSpPr/>
          <p:nvPr/>
        </p:nvSpPr>
        <p:spPr>
          <a:xfrm>
            <a:off x="486777" y="2104281"/>
            <a:ext cx="4704983" cy="3034713"/>
          </a:xfrm>
          <a:custGeom>
            <a:avLst/>
            <a:gdLst/>
            <a:ahLst/>
            <a:cxnLst/>
            <a:rect l="l" t="t" r="r" b="b"/>
            <a:pathLst>
              <a:path w="7057474" h="4552070">
                <a:moveTo>
                  <a:pt x="0" y="0"/>
                </a:moveTo>
                <a:lnTo>
                  <a:pt x="7057474" y="0"/>
                </a:lnTo>
                <a:lnTo>
                  <a:pt x="7057474" y="4552071"/>
                </a:lnTo>
                <a:lnTo>
                  <a:pt x="0" y="455207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8" name="Freeform 8"/>
          <p:cNvSpPr/>
          <p:nvPr/>
        </p:nvSpPr>
        <p:spPr>
          <a:xfrm>
            <a:off x="651475" y="2488269"/>
            <a:ext cx="4391411" cy="2475043"/>
          </a:xfrm>
          <a:custGeom>
            <a:avLst/>
            <a:gdLst/>
            <a:ahLst/>
            <a:cxnLst/>
            <a:rect l="l" t="t" r="r" b="b"/>
            <a:pathLst>
              <a:path w="6587116" h="3712564">
                <a:moveTo>
                  <a:pt x="0" y="0"/>
                </a:moveTo>
                <a:lnTo>
                  <a:pt x="6587115" y="0"/>
                </a:lnTo>
                <a:lnTo>
                  <a:pt x="6587115" y="3712564"/>
                </a:lnTo>
                <a:lnTo>
                  <a:pt x="0" y="371256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360" r="-23449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9" name="TextBox 9"/>
          <p:cNvSpPr txBox="1"/>
          <p:nvPr/>
        </p:nvSpPr>
        <p:spPr>
          <a:xfrm>
            <a:off x="685800" y="577850"/>
            <a:ext cx="3659345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00"/>
              </a:lnSpc>
              <a:spcBef>
                <a:spcPct val="0"/>
              </a:spcBef>
            </a:pPr>
            <a:r>
              <a:rPr lang="en-US" sz="5334">
                <a:solidFill>
                  <a:srgbClr val="FFFFFF"/>
                </a:solidFill>
                <a:latin typeface="Arial Bold"/>
              </a:rPr>
              <a:t>Next Steps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639615" y="245965"/>
            <a:ext cx="5866585" cy="358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33"/>
              </a:lnSpc>
              <a:spcBef>
                <a:spcPct val="0"/>
              </a:spcBef>
            </a:pPr>
            <a:r>
              <a:rPr lang="en-US" sz="2400" spc="139">
                <a:solidFill>
                  <a:srgbClr val="E07E3C"/>
                </a:solidFill>
                <a:latin typeface="Arial Bold"/>
              </a:rPr>
              <a:t>DEPOSIT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639615" y="604130"/>
            <a:ext cx="6058383" cy="3469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99"/>
              </a:lnSpc>
              <a:spcBef>
                <a:spcPct val="0"/>
              </a:spcBef>
            </a:pPr>
            <a:r>
              <a:rPr lang="en-US" sz="2000" spc="19">
                <a:solidFill>
                  <a:srgbClr val="000000"/>
                </a:solidFill>
                <a:latin typeface="Arial"/>
              </a:rPr>
              <a:t>Participants must pay a $500 deposit to be enrolled.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639615" y="1176802"/>
            <a:ext cx="5866585" cy="356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33"/>
              </a:lnSpc>
              <a:spcBef>
                <a:spcPct val="0"/>
              </a:spcBef>
            </a:pPr>
            <a:r>
              <a:rPr lang="en-US" sz="2400" spc="139">
                <a:solidFill>
                  <a:srgbClr val="E07E3C"/>
                </a:solidFill>
                <a:latin typeface="Arial Bold"/>
              </a:rPr>
              <a:t>SET UP PORTAL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639615" y="1534966"/>
            <a:ext cx="6092188" cy="732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99"/>
              </a:lnSpc>
              <a:spcBef>
                <a:spcPct val="0"/>
              </a:spcBef>
            </a:pPr>
            <a:r>
              <a:rPr lang="en-US" sz="2000" spc="19">
                <a:solidFill>
                  <a:srgbClr val="000000"/>
                </a:solidFill>
                <a:latin typeface="Arial"/>
              </a:rPr>
              <a:t>Participants must set up their portal and look out for an email confirmation.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639616" y="2482131"/>
            <a:ext cx="5866585" cy="356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33"/>
              </a:lnSpc>
              <a:spcBef>
                <a:spcPct val="0"/>
              </a:spcBef>
            </a:pPr>
            <a:r>
              <a:rPr lang="en-US" sz="2400" spc="139">
                <a:solidFill>
                  <a:srgbClr val="E07E3C"/>
                </a:solidFill>
                <a:latin typeface="Arial Bold"/>
              </a:rPr>
              <a:t>COMPLETE</a:t>
            </a:r>
            <a:r>
              <a:rPr lang="en-US" sz="2333" spc="139">
                <a:solidFill>
                  <a:srgbClr val="E07E3C"/>
                </a:solidFill>
                <a:latin typeface="Arial Bold"/>
              </a:rPr>
              <a:t> FORMS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639615" y="2844091"/>
            <a:ext cx="6196131" cy="7432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99"/>
              </a:lnSpc>
              <a:spcBef>
                <a:spcPct val="0"/>
              </a:spcBef>
            </a:pPr>
            <a:r>
              <a:rPr lang="en-US" sz="2000" spc="19">
                <a:solidFill>
                  <a:srgbClr val="000000"/>
                </a:solidFill>
                <a:latin typeface="Arial"/>
              </a:rPr>
              <a:t>Fill out the forms in the portal, particularly the </a:t>
            </a:r>
            <a:endParaRPr lang="en-US"/>
          </a:p>
          <a:p>
            <a:pPr>
              <a:lnSpc>
                <a:spcPts val="2999"/>
              </a:lnSpc>
              <a:spcBef>
                <a:spcPct val="0"/>
              </a:spcBef>
            </a:pPr>
            <a:r>
              <a:rPr lang="en-US" sz="2000" spc="19">
                <a:solidFill>
                  <a:srgbClr val="000000"/>
                </a:solidFill>
                <a:latin typeface="Arial"/>
              </a:rPr>
              <a:t>Health Information section.</a:t>
            </a:r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5639615" y="3804648"/>
            <a:ext cx="5866585" cy="356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33"/>
              </a:lnSpc>
              <a:spcBef>
                <a:spcPct val="0"/>
              </a:spcBef>
            </a:pPr>
            <a:r>
              <a:rPr lang="en-US" sz="2400" spc="139">
                <a:solidFill>
                  <a:srgbClr val="E07E3C"/>
                </a:solidFill>
                <a:latin typeface="Arial Bold"/>
              </a:rPr>
              <a:t>NEWSLETTERS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639615" y="4154046"/>
            <a:ext cx="6196130" cy="11280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99"/>
              </a:lnSpc>
              <a:spcBef>
                <a:spcPct val="0"/>
              </a:spcBef>
            </a:pPr>
            <a:r>
              <a:rPr lang="en-US" sz="2000" spc="19" dirty="0">
                <a:solidFill>
                  <a:srgbClr val="000000"/>
                </a:solidFill>
                <a:latin typeface="Arial"/>
              </a:rPr>
              <a:t>Pay attention to the newsletters that contain </a:t>
            </a:r>
            <a:r>
              <a:rPr lang="en-US" sz="2000" spc="19" dirty="0" err="1">
                <a:solidFill>
                  <a:srgbClr val="000000"/>
                </a:solidFill>
                <a:latin typeface="Arial"/>
              </a:rPr>
              <a:t>importantreminders</a:t>
            </a:r>
            <a:r>
              <a:rPr lang="en-US" sz="2000" spc="19" dirty="0">
                <a:solidFill>
                  <a:srgbClr val="000000"/>
                </a:solidFill>
                <a:latin typeface="Arial"/>
              </a:rPr>
              <a:t> and deadlines! If you unsubscribe from </a:t>
            </a:r>
            <a:r>
              <a:rPr lang="en-US" sz="2000" spc="19" dirty="0" err="1">
                <a:solidFill>
                  <a:srgbClr val="000000"/>
                </a:solidFill>
                <a:latin typeface="Arial"/>
              </a:rPr>
              <a:t>anyXperitas</a:t>
            </a:r>
            <a:r>
              <a:rPr lang="en-US" sz="2000" spc="19" dirty="0">
                <a:solidFill>
                  <a:srgbClr val="000000"/>
                </a:solidFill>
                <a:latin typeface="Arial"/>
              </a:rPr>
              <a:t> emails, we cannot add you back.</a:t>
            </a:r>
            <a:endParaRPr lang="en-US" dirty="0"/>
          </a:p>
        </p:txBody>
      </p:sp>
      <p:sp>
        <p:nvSpPr>
          <p:cNvPr id="18" name="TextBox 18"/>
          <p:cNvSpPr txBox="1"/>
          <p:nvPr/>
        </p:nvSpPr>
        <p:spPr>
          <a:xfrm>
            <a:off x="5639615" y="5503950"/>
            <a:ext cx="6188556" cy="3585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33"/>
              </a:lnSpc>
              <a:spcBef>
                <a:spcPct val="0"/>
              </a:spcBef>
            </a:pPr>
            <a:r>
              <a:rPr lang="en-US" sz="2400" spc="139">
                <a:solidFill>
                  <a:srgbClr val="E07E3C"/>
                </a:solidFill>
                <a:latin typeface="Arial Bold"/>
              </a:rPr>
              <a:t>GET PASSPORT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0988A4-2A91-BD8F-9B09-1907D816229E}"/>
              </a:ext>
            </a:extLst>
          </p:cNvPr>
          <p:cNvSpPr txBox="1"/>
          <p:nvPr/>
        </p:nvSpPr>
        <p:spPr>
          <a:xfrm>
            <a:off x="5570112" y="5859886"/>
            <a:ext cx="616039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Arial"/>
                <a:cs typeface="Arial"/>
              </a:rPr>
              <a:t>Processing times may be long. Passports should be valid at least 6 months past program return date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648789" y="-19104"/>
            <a:ext cx="1543211" cy="6877104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3" name="Freeform 3"/>
          <p:cNvSpPr/>
          <p:nvPr/>
        </p:nvSpPr>
        <p:spPr>
          <a:xfrm>
            <a:off x="10648789" y="0"/>
            <a:ext cx="1543211" cy="6858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344398"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4" name="Group 4"/>
          <p:cNvGrpSpPr/>
          <p:nvPr/>
        </p:nvGrpSpPr>
        <p:grpSpPr>
          <a:xfrm>
            <a:off x="685800" y="1435100"/>
            <a:ext cx="5182371" cy="4737100"/>
            <a:chOff x="0" y="0"/>
            <a:chExt cx="2047356" cy="187144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047356" cy="1871447"/>
            </a:xfrm>
            <a:custGeom>
              <a:avLst/>
              <a:gdLst/>
              <a:ahLst/>
              <a:cxnLst/>
              <a:rect l="l" t="t" r="r" b="b"/>
              <a:pathLst>
                <a:path w="2047356" h="1871447">
                  <a:moveTo>
                    <a:pt x="0" y="0"/>
                  </a:moveTo>
                  <a:lnTo>
                    <a:pt x="2047356" y="0"/>
                  </a:lnTo>
                  <a:lnTo>
                    <a:pt x="2047356" y="1871447"/>
                  </a:lnTo>
                  <a:lnTo>
                    <a:pt x="0" y="1871447"/>
                  </a:ln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95250"/>
              <a:ext cx="2047356" cy="196669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7" name="Freeform 7"/>
          <p:cNvSpPr/>
          <p:nvPr/>
        </p:nvSpPr>
        <p:spPr>
          <a:xfrm>
            <a:off x="10810447" y="313732"/>
            <a:ext cx="1219895" cy="372068"/>
          </a:xfrm>
          <a:custGeom>
            <a:avLst/>
            <a:gdLst/>
            <a:ahLst/>
            <a:cxnLst/>
            <a:rect l="l" t="t" r="r" b="b"/>
            <a:pathLst>
              <a:path w="1829843" h="558102">
                <a:moveTo>
                  <a:pt x="0" y="0"/>
                </a:moveTo>
                <a:lnTo>
                  <a:pt x="1829844" y="0"/>
                </a:lnTo>
                <a:lnTo>
                  <a:pt x="1829844" y="558102"/>
                </a:lnTo>
                <a:lnTo>
                  <a:pt x="0" y="5581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8" name="TextBox 8"/>
          <p:cNvSpPr txBox="1"/>
          <p:nvPr/>
        </p:nvSpPr>
        <p:spPr>
          <a:xfrm>
            <a:off x="6096000" y="2780749"/>
            <a:ext cx="3725992" cy="2852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00"/>
              </a:lnSpc>
            </a:pPr>
            <a:r>
              <a:rPr lang="en-US" sz="3800" spc="37">
                <a:solidFill>
                  <a:srgbClr val="000000"/>
                </a:solidFill>
                <a:latin typeface="Arial"/>
              </a:rPr>
              <a:t>Scan here to follow along during the presentation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85800" y="596900"/>
            <a:ext cx="5182371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40"/>
              </a:lnSpc>
            </a:pPr>
            <a:r>
              <a:rPr lang="en-US" sz="4534" spc="431">
                <a:solidFill>
                  <a:srgbClr val="000000"/>
                </a:solidFill>
                <a:latin typeface="Arial Bold"/>
              </a:rPr>
              <a:t>SCAN QR CODE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6C61C8-3732-8B72-5BD4-00A8AD462A48}"/>
              </a:ext>
            </a:extLst>
          </p:cNvPr>
          <p:cNvSpPr txBox="1"/>
          <p:nvPr/>
        </p:nvSpPr>
        <p:spPr>
          <a:xfrm>
            <a:off x="1554480" y="3048000"/>
            <a:ext cx="3444240" cy="152349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100">
                <a:solidFill>
                  <a:srgbClr val="5D647B"/>
                </a:solidFill>
                <a:latin typeface="Arial"/>
                <a:cs typeface="Arial"/>
              </a:rPr>
              <a:t>Insert Custom </a:t>
            </a:r>
          </a:p>
          <a:p>
            <a:pPr algn="ctr"/>
            <a:r>
              <a:rPr lang="en-US" sz="3100">
                <a:solidFill>
                  <a:srgbClr val="5D647B"/>
                </a:solidFill>
                <a:latin typeface="Arial"/>
                <a:cs typeface="Arial"/>
              </a:rPr>
              <a:t>Registration Page </a:t>
            </a:r>
          </a:p>
          <a:p>
            <a:pPr algn="ctr"/>
            <a:r>
              <a:rPr lang="en-US" sz="3100">
                <a:solidFill>
                  <a:srgbClr val="5D647B"/>
                </a:solidFill>
                <a:latin typeface="Arial"/>
                <a:cs typeface="Arial"/>
              </a:rPr>
              <a:t>QR Code</a:t>
            </a:r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117" y="0"/>
            <a:ext cx="12761399" cy="1510896"/>
            <a:chOff x="0" y="0"/>
            <a:chExt cx="6509243" cy="7703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509243" cy="770304"/>
            </a:xfrm>
            <a:custGeom>
              <a:avLst/>
              <a:gdLst/>
              <a:ahLst/>
              <a:cxnLst/>
              <a:rect l="l" t="t" r="r" b="b"/>
              <a:pathLst>
                <a:path w="6509243" h="770304">
                  <a:moveTo>
                    <a:pt x="6306043" y="0"/>
                  </a:moveTo>
                  <a:lnTo>
                    <a:pt x="0" y="0"/>
                  </a:lnTo>
                  <a:lnTo>
                    <a:pt x="0" y="770304"/>
                  </a:lnTo>
                  <a:lnTo>
                    <a:pt x="6306043" y="770304"/>
                  </a:lnTo>
                  <a:lnTo>
                    <a:pt x="6509243" y="385152"/>
                  </a:lnTo>
                  <a:lnTo>
                    <a:pt x="6306043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6394943" cy="86555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Freeform 5"/>
          <p:cNvSpPr/>
          <p:nvPr/>
        </p:nvSpPr>
        <p:spPr>
          <a:xfrm>
            <a:off x="685800" y="416113"/>
            <a:ext cx="2225148" cy="678670"/>
          </a:xfrm>
          <a:custGeom>
            <a:avLst/>
            <a:gdLst/>
            <a:ahLst/>
            <a:cxnLst/>
            <a:rect l="l" t="t" r="r" b="b"/>
            <a:pathLst>
              <a:path w="3337722" h="1018005">
                <a:moveTo>
                  <a:pt x="0" y="0"/>
                </a:moveTo>
                <a:lnTo>
                  <a:pt x="3337722" y="0"/>
                </a:lnTo>
                <a:lnTo>
                  <a:pt x="3337722" y="1018005"/>
                </a:lnTo>
                <a:lnTo>
                  <a:pt x="0" y="10180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TextBox 7"/>
          <p:cNvSpPr txBox="1"/>
          <p:nvPr/>
        </p:nvSpPr>
        <p:spPr>
          <a:xfrm>
            <a:off x="734912" y="2630693"/>
            <a:ext cx="6275487" cy="4433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34"/>
              </a:lnSpc>
            </a:pPr>
            <a:r>
              <a:rPr lang="en-US" sz="2800">
                <a:solidFill>
                  <a:srgbClr val="E07E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Enrollment, Payment, Portal Login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34912" y="3086441"/>
            <a:ext cx="3218557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Registration@Xperitas.org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34914" y="3780161"/>
            <a:ext cx="2618283" cy="433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4"/>
              </a:lnSpc>
            </a:pPr>
            <a:r>
              <a:rPr lang="en-US" sz="2800">
                <a:solidFill>
                  <a:srgbClr val="E07E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Details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59504" y="4223726"/>
            <a:ext cx="5632315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Lucia@Xperitas.org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56378" y="5007828"/>
            <a:ext cx="5624186" cy="4376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34"/>
              </a:lnSpc>
            </a:pPr>
            <a:r>
              <a:rPr lang="en-US" sz="2800">
                <a:solidFill>
                  <a:srgbClr val="E07E3C"/>
                </a:solidFill>
                <a:latin typeface="Arial"/>
                <a:cs typeface="Arial"/>
              </a:rPr>
              <a:t>Financial Aid and Scholarships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59504" y="5441536"/>
            <a:ext cx="5632315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Arial"/>
                <a:cs typeface="Arial"/>
              </a:rPr>
              <a:t>Leslie@Xperitas.org</a:t>
            </a:r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4955F11E-DDC3-EF2B-113F-7EC87CCB4DE9}"/>
              </a:ext>
            </a:extLst>
          </p:cNvPr>
          <p:cNvSpPr/>
          <p:nvPr/>
        </p:nvSpPr>
        <p:spPr>
          <a:xfrm>
            <a:off x="6096001" y="1747738"/>
            <a:ext cx="6096000" cy="5110264"/>
          </a:xfrm>
          <a:custGeom>
            <a:avLst/>
            <a:gdLst/>
            <a:ahLst/>
            <a:cxnLst/>
            <a:rect l="l" t="t" r="r" b="b"/>
            <a:pathLst>
              <a:path w="7557723" h="6335623">
                <a:moveTo>
                  <a:pt x="0" y="0"/>
                </a:moveTo>
                <a:lnTo>
                  <a:pt x="7557723" y="0"/>
                </a:lnTo>
                <a:lnTo>
                  <a:pt x="7557723" y="6335623"/>
                </a:lnTo>
                <a:lnTo>
                  <a:pt x="0" y="63356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4" name="text 2">
            <a:extLst>
              <a:ext uri="{FF2B5EF4-FFF2-40B4-BE49-F238E27FC236}">
                <a16:creationId xmlns:a16="http://schemas.microsoft.com/office/drawing/2014/main" id="{51B22330-46A9-8F34-A97B-C7E28192150D}"/>
              </a:ext>
            </a:extLst>
          </p:cNvPr>
          <p:cNvSpPr/>
          <p:nvPr/>
        </p:nvSpPr>
        <p:spPr>
          <a:xfrm>
            <a:off x="734912" y="1784947"/>
            <a:ext cx="7585310" cy="639291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hangingPunct="0">
              <a:lnSpc>
                <a:spcPct val="83333"/>
              </a:lnSpc>
              <a:spcBef>
                <a:spcPct val="6667"/>
              </a:spcBef>
            </a:pPr>
            <a:r>
              <a:rPr lang="en-US" sz="6000" b="1">
                <a:solidFill>
                  <a:srgbClr val="004B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Contact Us</a:t>
            </a:r>
            <a:endParaRPr sz="6000" b="1">
              <a:solidFill>
                <a:srgbClr val="004B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81BDBC42-7180-115E-9E38-8E3F1EF9F17F}"/>
              </a:ext>
            </a:extLst>
          </p:cNvPr>
          <p:cNvSpPr txBox="1"/>
          <p:nvPr/>
        </p:nvSpPr>
        <p:spPr>
          <a:xfrm>
            <a:off x="755234" y="6003508"/>
            <a:ext cx="4690467" cy="447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4"/>
              </a:lnSpc>
            </a:pPr>
            <a:r>
              <a:rPr lang="en-US" sz="2800">
                <a:solidFill>
                  <a:srgbClr val="00B0F0"/>
                </a:solidFill>
                <a:latin typeface="Arial"/>
                <a:cs typeface="Arial"/>
              </a:rPr>
              <a:t>www.Xperitas.org</a:t>
            </a:r>
            <a:endParaRPr lang="en-US">
              <a:solidFill>
                <a:srgbClr val="00B0F0"/>
              </a:solidFill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95DB15A4-9D2C-E63E-43BE-1871E7FF9888}"/>
              </a:ext>
            </a:extLst>
          </p:cNvPr>
          <p:cNvSpPr/>
          <p:nvPr/>
        </p:nvSpPr>
        <p:spPr>
          <a:xfrm>
            <a:off x="9631677" y="3007360"/>
            <a:ext cx="2042159" cy="345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AEB4F3E-F939-D765-98E8-8CE883575FE1}"/>
              </a:ext>
            </a:extLst>
          </p:cNvPr>
          <p:cNvSpPr/>
          <p:nvPr/>
        </p:nvSpPr>
        <p:spPr>
          <a:xfrm>
            <a:off x="7406637" y="3007360"/>
            <a:ext cx="2042159" cy="345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5134744-0238-9104-85E4-DBD8F4299E94}"/>
              </a:ext>
            </a:extLst>
          </p:cNvPr>
          <p:cNvSpPr/>
          <p:nvPr/>
        </p:nvSpPr>
        <p:spPr>
          <a:xfrm>
            <a:off x="5181597" y="3007360"/>
            <a:ext cx="2042159" cy="345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B8039B9-84DD-D137-03D5-94B7FA2EE405}"/>
              </a:ext>
            </a:extLst>
          </p:cNvPr>
          <p:cNvSpPr/>
          <p:nvPr/>
        </p:nvSpPr>
        <p:spPr>
          <a:xfrm>
            <a:off x="2956558" y="3007360"/>
            <a:ext cx="2042159" cy="3454400"/>
          </a:xfrm>
          <a:prstGeom prst="rect">
            <a:avLst/>
          </a:prstGeom>
          <a:solidFill>
            <a:srgbClr val="00B0F0">
              <a:alpha val="10000"/>
            </a:srgb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26664E-FA3A-5928-287E-8A5544F6A383}"/>
              </a:ext>
            </a:extLst>
          </p:cNvPr>
          <p:cNvSpPr/>
          <p:nvPr/>
        </p:nvSpPr>
        <p:spPr>
          <a:xfrm>
            <a:off x="680719" y="3007360"/>
            <a:ext cx="2042159" cy="345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1128586" y="0"/>
            <a:ext cx="11023439" cy="2931962"/>
            <a:chOff x="0" y="0"/>
            <a:chExt cx="4354939" cy="1158306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354939" cy="1158306"/>
            </a:xfrm>
            <a:custGeom>
              <a:avLst/>
              <a:gdLst/>
              <a:ahLst/>
              <a:cxnLst/>
              <a:rect l="l" t="t" r="r" b="b"/>
              <a:pathLst>
                <a:path w="4354939" h="1158306">
                  <a:moveTo>
                    <a:pt x="0" y="0"/>
                  </a:moveTo>
                  <a:lnTo>
                    <a:pt x="4354939" y="0"/>
                  </a:lnTo>
                  <a:lnTo>
                    <a:pt x="4354939" y="1158306"/>
                  </a:lnTo>
                  <a:lnTo>
                    <a:pt x="0" y="1158306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95250"/>
              <a:ext cx="4354939" cy="125355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5400000">
            <a:off x="7863079" y="-1396958"/>
            <a:ext cx="2939604" cy="5718238"/>
          </a:xfrm>
          <a:custGeom>
            <a:avLst/>
            <a:gdLst/>
            <a:ahLst/>
            <a:cxnLst/>
            <a:rect l="l" t="t" r="r" b="b"/>
            <a:pathLst>
              <a:path w="4409406" h="8577357">
                <a:moveTo>
                  <a:pt x="0" y="0"/>
                </a:moveTo>
                <a:lnTo>
                  <a:pt x="4409405" y="0"/>
                </a:lnTo>
                <a:lnTo>
                  <a:pt x="4409405" y="8577357"/>
                </a:lnTo>
                <a:lnTo>
                  <a:pt x="0" y="85773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999"/>
            </a:blip>
            <a:stretch>
              <a:fillRect l="-27041" r="-30515" b="-21342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AutoShape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-7641"/>
            <a:ext cx="3402983" cy="2939604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7" name="TextBox 7"/>
          <p:cNvSpPr txBox="1"/>
          <p:nvPr/>
        </p:nvSpPr>
        <p:spPr>
          <a:xfrm>
            <a:off x="1473875" y="3344274"/>
            <a:ext cx="410448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709943" y="3344274"/>
            <a:ext cx="434023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969585" y="3314700"/>
            <a:ext cx="460216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3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181131" y="3345687"/>
            <a:ext cx="484585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4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417046" y="3345687"/>
            <a:ext cx="468630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4DF858-8030-3D15-1697-6B23C2118D82}"/>
              </a:ext>
            </a:extLst>
          </p:cNvPr>
          <p:cNvSpPr txBox="1"/>
          <p:nvPr/>
        </p:nvSpPr>
        <p:spPr>
          <a:xfrm>
            <a:off x="197288" y="991487"/>
            <a:ext cx="3374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Students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C398E0-E8E9-1A82-AB02-F4726FD577D1}"/>
              </a:ext>
            </a:extLst>
          </p:cNvPr>
          <p:cNvSpPr txBox="1"/>
          <p:nvPr/>
        </p:nvSpPr>
        <p:spPr>
          <a:xfrm>
            <a:off x="3464187" y="800441"/>
            <a:ext cx="5471012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>
                <a:latin typeface="Arial"/>
                <a:cs typeface="Arial"/>
              </a:rPr>
              <a:t>Why are you excited to go to Argentina?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CAE804-E089-5356-3A6A-03714F04FF8C}"/>
              </a:ext>
            </a:extLst>
          </p:cNvPr>
          <p:cNvSpPr txBox="1"/>
          <p:nvPr/>
        </p:nvSpPr>
        <p:spPr>
          <a:xfrm>
            <a:off x="681712" y="4488595"/>
            <a:ext cx="2039559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>
                <a:latin typeface="Arial"/>
                <a:cs typeface="Arial"/>
              </a:rPr>
              <a:t>To improve my Spanish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93E8AD-88E0-A571-4682-2F5B243FECAA}"/>
              </a:ext>
            </a:extLst>
          </p:cNvPr>
          <p:cNvSpPr txBox="1"/>
          <p:nvPr/>
        </p:nvSpPr>
        <p:spPr>
          <a:xfrm>
            <a:off x="2907174" y="4488595"/>
            <a:ext cx="2039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My friend is going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36BBF6-D77D-B52A-4277-3BD4017173D1}"/>
              </a:ext>
            </a:extLst>
          </p:cNvPr>
          <p:cNvSpPr txBox="1"/>
          <p:nvPr/>
        </p:nvSpPr>
        <p:spPr>
          <a:xfrm>
            <a:off x="5179913" y="4490991"/>
            <a:ext cx="2039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To live with a host family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B41F21-089D-8BBF-D9EC-8D843EADC25B}"/>
              </a:ext>
            </a:extLst>
          </p:cNvPr>
          <p:cNvSpPr txBox="1"/>
          <p:nvPr/>
        </p:nvSpPr>
        <p:spPr>
          <a:xfrm>
            <a:off x="7511256" y="4487899"/>
            <a:ext cx="18160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To see the sights &amp; eat the food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AEADBF-9450-8C98-6FA1-2E960969C83C}"/>
              </a:ext>
            </a:extLst>
          </p:cNvPr>
          <p:cNvSpPr txBox="1"/>
          <p:nvPr/>
        </p:nvSpPr>
        <p:spPr>
          <a:xfrm>
            <a:off x="9736718" y="4487899"/>
            <a:ext cx="1826199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>
                <a:latin typeface="Arial"/>
                <a:cs typeface="Arial"/>
              </a:rPr>
              <a:t>To escape laundry &amp; dishes duty for a while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7B8413-9D9D-6166-E9CB-839C4E84EFDD}"/>
              </a:ext>
            </a:extLst>
          </p:cNvPr>
          <p:cNvSpPr/>
          <p:nvPr/>
        </p:nvSpPr>
        <p:spPr>
          <a:xfrm>
            <a:off x="0" y="6536724"/>
            <a:ext cx="12192000" cy="321276"/>
          </a:xfrm>
          <a:prstGeom prst="rect">
            <a:avLst/>
          </a:prstGeom>
          <a:solidFill>
            <a:srgbClr val="ABC7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B68930E-2600-7695-31E1-B6713A9B5114}"/>
              </a:ext>
            </a:extLst>
          </p:cNvPr>
          <p:cNvSpPr/>
          <p:nvPr/>
        </p:nvSpPr>
        <p:spPr>
          <a:xfrm>
            <a:off x="9631677" y="3007360"/>
            <a:ext cx="2296159" cy="345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1C1DBFC-4A90-F080-C335-C91A60DE3FC4}"/>
              </a:ext>
            </a:extLst>
          </p:cNvPr>
          <p:cNvSpPr/>
          <p:nvPr/>
        </p:nvSpPr>
        <p:spPr>
          <a:xfrm>
            <a:off x="7406637" y="3007360"/>
            <a:ext cx="2042159" cy="345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1FAE957-D6C4-83F0-2D45-7BD25FAC7AD7}"/>
              </a:ext>
            </a:extLst>
          </p:cNvPr>
          <p:cNvSpPr/>
          <p:nvPr/>
        </p:nvSpPr>
        <p:spPr>
          <a:xfrm>
            <a:off x="5181597" y="3007360"/>
            <a:ext cx="2042159" cy="345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E30C581-442D-91D5-023D-895EA4580592}"/>
              </a:ext>
            </a:extLst>
          </p:cNvPr>
          <p:cNvSpPr/>
          <p:nvPr/>
        </p:nvSpPr>
        <p:spPr>
          <a:xfrm>
            <a:off x="2956558" y="3007360"/>
            <a:ext cx="2042159" cy="3454400"/>
          </a:xfrm>
          <a:prstGeom prst="rect">
            <a:avLst/>
          </a:prstGeom>
          <a:solidFill>
            <a:srgbClr val="00B0F0">
              <a:alpha val="10000"/>
            </a:srgb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1F4D450-3786-0B4A-D54B-2387BA85F380}"/>
              </a:ext>
            </a:extLst>
          </p:cNvPr>
          <p:cNvSpPr/>
          <p:nvPr/>
        </p:nvSpPr>
        <p:spPr>
          <a:xfrm>
            <a:off x="680719" y="3007360"/>
            <a:ext cx="2042159" cy="345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1128586" y="0"/>
            <a:ext cx="11023439" cy="2931962"/>
            <a:chOff x="0" y="0"/>
            <a:chExt cx="4354939" cy="1158306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354939" cy="1158306"/>
            </a:xfrm>
            <a:custGeom>
              <a:avLst/>
              <a:gdLst/>
              <a:ahLst/>
              <a:cxnLst/>
              <a:rect l="l" t="t" r="r" b="b"/>
              <a:pathLst>
                <a:path w="4354939" h="1158306">
                  <a:moveTo>
                    <a:pt x="0" y="0"/>
                  </a:moveTo>
                  <a:lnTo>
                    <a:pt x="4354939" y="0"/>
                  </a:lnTo>
                  <a:lnTo>
                    <a:pt x="4354939" y="1158306"/>
                  </a:lnTo>
                  <a:lnTo>
                    <a:pt x="0" y="1158306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95250"/>
              <a:ext cx="4354939" cy="125355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5400000">
            <a:off x="7863079" y="-1396958"/>
            <a:ext cx="2939604" cy="5718238"/>
          </a:xfrm>
          <a:custGeom>
            <a:avLst/>
            <a:gdLst/>
            <a:ahLst/>
            <a:cxnLst/>
            <a:rect l="l" t="t" r="r" b="b"/>
            <a:pathLst>
              <a:path w="4409406" h="8577357">
                <a:moveTo>
                  <a:pt x="0" y="0"/>
                </a:moveTo>
                <a:lnTo>
                  <a:pt x="4409405" y="0"/>
                </a:lnTo>
                <a:lnTo>
                  <a:pt x="4409405" y="8577357"/>
                </a:lnTo>
                <a:lnTo>
                  <a:pt x="0" y="85773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999"/>
            </a:blip>
            <a:stretch>
              <a:fillRect l="-27041" r="-30515" b="-21342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AutoShape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-7641"/>
            <a:ext cx="3402983" cy="2939604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7" name="TextBox 7"/>
          <p:cNvSpPr txBox="1"/>
          <p:nvPr/>
        </p:nvSpPr>
        <p:spPr>
          <a:xfrm>
            <a:off x="1473875" y="3344274"/>
            <a:ext cx="410448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709943" y="3344274"/>
            <a:ext cx="434023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969585" y="3314700"/>
            <a:ext cx="460216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3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181131" y="3345687"/>
            <a:ext cx="484585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4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549126" y="3345687"/>
            <a:ext cx="468630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4DF858-8030-3D15-1697-6B23C2118D82}"/>
              </a:ext>
            </a:extLst>
          </p:cNvPr>
          <p:cNvSpPr txBox="1"/>
          <p:nvPr/>
        </p:nvSpPr>
        <p:spPr>
          <a:xfrm>
            <a:off x="197288" y="763203"/>
            <a:ext cx="33740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Parents &amp;</a:t>
            </a:r>
          </a:p>
          <a:p>
            <a:r>
              <a:rPr lang="en-US" sz="400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Guardians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C398E0-E8E9-1A82-AB02-F4726FD577D1}"/>
              </a:ext>
            </a:extLst>
          </p:cNvPr>
          <p:cNvSpPr txBox="1"/>
          <p:nvPr/>
        </p:nvSpPr>
        <p:spPr>
          <a:xfrm>
            <a:off x="3481523" y="625768"/>
            <a:ext cx="5647729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>
                <a:latin typeface="Arial"/>
                <a:cs typeface="Arial"/>
              </a:rPr>
              <a:t>Why are you excited for your child to go to Argentina?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CAE804-E089-5356-3A6A-03714F04FF8C}"/>
              </a:ext>
            </a:extLst>
          </p:cNvPr>
          <p:cNvSpPr txBox="1"/>
          <p:nvPr/>
        </p:nvSpPr>
        <p:spPr>
          <a:xfrm>
            <a:off x="681712" y="4488595"/>
            <a:ext cx="2039559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>
                <a:latin typeface="Arial"/>
                <a:cs typeface="Arial"/>
              </a:rPr>
              <a:t>To improve their Spanish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93E8AD-88E0-A571-4682-2F5B243FECAA}"/>
              </a:ext>
            </a:extLst>
          </p:cNvPr>
          <p:cNvSpPr txBox="1"/>
          <p:nvPr/>
        </p:nvSpPr>
        <p:spPr>
          <a:xfrm>
            <a:off x="2907174" y="4488595"/>
            <a:ext cx="20395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To learn about another culture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36BBF6-D77D-B52A-4277-3BD4017173D1}"/>
              </a:ext>
            </a:extLst>
          </p:cNvPr>
          <p:cNvSpPr txBox="1"/>
          <p:nvPr/>
        </p:nvSpPr>
        <p:spPr>
          <a:xfrm>
            <a:off x="5179913" y="4490991"/>
            <a:ext cx="20395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To become more independent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B41F21-089D-8BBF-D9EC-8D843EADC25B}"/>
              </a:ext>
            </a:extLst>
          </p:cNvPr>
          <p:cNvSpPr txBox="1"/>
          <p:nvPr/>
        </p:nvSpPr>
        <p:spPr>
          <a:xfrm>
            <a:off x="7539599" y="4487899"/>
            <a:ext cx="1773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For college &amp; career readiness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AEADBF-9450-8C98-6FA1-2E960969C83C}"/>
              </a:ext>
            </a:extLst>
          </p:cNvPr>
          <p:cNvSpPr txBox="1"/>
          <p:nvPr/>
        </p:nvSpPr>
        <p:spPr>
          <a:xfrm>
            <a:off x="9584318" y="4487899"/>
            <a:ext cx="2384999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>
                <a:latin typeface="Arial"/>
                <a:cs typeface="Arial"/>
              </a:rPr>
              <a:t>To find out if they can survive without </a:t>
            </a:r>
            <a:r>
              <a:rPr lang="en-US" sz="2400" err="1">
                <a:latin typeface="Arial"/>
                <a:cs typeface="Arial"/>
              </a:rPr>
              <a:t>WiFi</a:t>
            </a:r>
            <a:r>
              <a:rPr lang="en-US" sz="2400">
                <a:latin typeface="Arial"/>
                <a:cs typeface="Arial"/>
              </a:rPr>
              <a:t> &amp; constant texting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7B8413-9D9D-6166-E9CB-839C4E84EFDD}"/>
              </a:ext>
            </a:extLst>
          </p:cNvPr>
          <p:cNvSpPr/>
          <p:nvPr/>
        </p:nvSpPr>
        <p:spPr>
          <a:xfrm>
            <a:off x="0" y="6536724"/>
            <a:ext cx="12192000" cy="321276"/>
          </a:xfrm>
          <a:prstGeom prst="rect">
            <a:avLst/>
          </a:prstGeom>
          <a:solidFill>
            <a:srgbClr val="ABC7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874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>
            <a:spLocks/>
          </p:cNvSpPr>
          <p:nvPr/>
        </p:nvSpPr>
        <p:spPr>
          <a:xfrm>
            <a:off x="-1" y="0"/>
            <a:ext cx="3332423" cy="6858000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grpSp>
        <p:nvGrpSpPr>
          <p:cNvPr id="6" name="Group 6"/>
          <p:cNvGrpSpPr>
            <a:grpSpLocks noGrp="1" noUngrp="1" noRot="1" noMove="1" noResize="1"/>
          </p:cNvGrpSpPr>
          <p:nvPr/>
        </p:nvGrpSpPr>
        <p:grpSpPr>
          <a:xfrm>
            <a:off x="685800" y="685800"/>
            <a:ext cx="3577981" cy="4078764"/>
            <a:chOff x="0" y="0"/>
            <a:chExt cx="1413523" cy="1611363"/>
          </a:xfrm>
          <a:solidFill>
            <a:srgbClr val="F1BE48"/>
          </a:solidFill>
        </p:grpSpPr>
        <p:sp>
          <p:nvSpPr>
            <p:cNvPr id="7" name="Freeform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413523" cy="1611363"/>
            </a:xfrm>
            <a:custGeom>
              <a:avLst/>
              <a:gdLst/>
              <a:ahLst/>
              <a:cxnLst/>
              <a:rect l="l" t="t" r="r" b="b"/>
              <a:pathLst>
                <a:path w="1413523" h="1611363">
                  <a:moveTo>
                    <a:pt x="0" y="0"/>
                  </a:moveTo>
                  <a:lnTo>
                    <a:pt x="1413523" y="0"/>
                  </a:lnTo>
                  <a:lnTo>
                    <a:pt x="1413523" y="1611363"/>
                  </a:lnTo>
                  <a:lnTo>
                    <a:pt x="0" y="161136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8" name="TextBox 8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95250"/>
              <a:ext cx="1413523" cy="1706613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9" name="Group 9"/>
          <p:cNvGrpSpPr>
            <a:grpSpLocks noGrp="1" noUngrp="1" noRot="1" noMove="1" noResize="1"/>
          </p:cNvGrpSpPr>
          <p:nvPr/>
        </p:nvGrpSpPr>
        <p:grpSpPr>
          <a:xfrm>
            <a:off x="4307010" y="685800"/>
            <a:ext cx="3577981" cy="4078764"/>
            <a:chOff x="0" y="0"/>
            <a:chExt cx="1413523" cy="1611363"/>
          </a:xfrm>
          <a:solidFill>
            <a:srgbClr val="A4D65E"/>
          </a:solidFill>
        </p:grpSpPr>
        <p:sp>
          <p:nvSpPr>
            <p:cNvPr id="10" name="Freeform 1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413523" cy="1611363"/>
            </a:xfrm>
            <a:custGeom>
              <a:avLst/>
              <a:gdLst/>
              <a:ahLst/>
              <a:cxnLst/>
              <a:rect l="l" t="t" r="r" b="b"/>
              <a:pathLst>
                <a:path w="1413523" h="1611363">
                  <a:moveTo>
                    <a:pt x="0" y="0"/>
                  </a:moveTo>
                  <a:lnTo>
                    <a:pt x="1413523" y="0"/>
                  </a:lnTo>
                  <a:lnTo>
                    <a:pt x="1413523" y="1611363"/>
                  </a:lnTo>
                  <a:lnTo>
                    <a:pt x="0" y="161136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1" name="TextBox 11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95250"/>
              <a:ext cx="1413523" cy="1706613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12" name="Group 12"/>
          <p:cNvGrpSpPr>
            <a:grpSpLocks noGrp="1" noUngrp="1" noRot="1" noMove="1" noResize="1"/>
          </p:cNvGrpSpPr>
          <p:nvPr/>
        </p:nvGrpSpPr>
        <p:grpSpPr>
          <a:xfrm>
            <a:off x="7928220" y="685800"/>
            <a:ext cx="3577981" cy="4078764"/>
            <a:chOff x="0" y="0"/>
            <a:chExt cx="1413523" cy="1611363"/>
          </a:xfrm>
          <a:solidFill>
            <a:srgbClr val="E07E3C"/>
          </a:solidFill>
        </p:grpSpPr>
        <p:sp>
          <p:nvSpPr>
            <p:cNvPr id="13" name="Freeform 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413523" cy="1611363"/>
            </a:xfrm>
            <a:custGeom>
              <a:avLst/>
              <a:gdLst/>
              <a:ahLst/>
              <a:cxnLst/>
              <a:rect l="l" t="t" r="r" b="b"/>
              <a:pathLst>
                <a:path w="1413523" h="1611363">
                  <a:moveTo>
                    <a:pt x="0" y="0"/>
                  </a:moveTo>
                  <a:lnTo>
                    <a:pt x="1413523" y="0"/>
                  </a:lnTo>
                  <a:lnTo>
                    <a:pt x="1413523" y="1611363"/>
                  </a:lnTo>
                  <a:lnTo>
                    <a:pt x="0" y="161136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4" name="TextBox 1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95250"/>
              <a:ext cx="1413523" cy="1706613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15" name="Freeform 15"/>
          <p:cNvSpPr/>
          <p:nvPr/>
        </p:nvSpPr>
        <p:spPr>
          <a:xfrm>
            <a:off x="2661108" y="4946483"/>
            <a:ext cx="400625" cy="356557"/>
          </a:xfrm>
          <a:custGeom>
            <a:avLst/>
            <a:gdLst/>
            <a:ahLst/>
            <a:cxnLst/>
            <a:rect l="l" t="t" r="r" b="b"/>
            <a:pathLst>
              <a:path w="600938" h="534835">
                <a:moveTo>
                  <a:pt x="0" y="0"/>
                </a:moveTo>
                <a:lnTo>
                  <a:pt x="600939" y="0"/>
                </a:lnTo>
                <a:lnTo>
                  <a:pt x="600939" y="534835"/>
                </a:lnTo>
                <a:lnTo>
                  <a:pt x="0" y="5348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6" name="Freeform 16"/>
          <p:cNvSpPr/>
          <p:nvPr/>
        </p:nvSpPr>
        <p:spPr>
          <a:xfrm>
            <a:off x="2661106" y="5487190"/>
            <a:ext cx="400625" cy="594061"/>
          </a:xfrm>
          <a:custGeom>
            <a:avLst/>
            <a:gdLst/>
            <a:ahLst/>
            <a:cxnLst/>
            <a:rect l="l" t="t" r="r" b="b"/>
            <a:pathLst>
              <a:path w="600938" h="891091">
                <a:moveTo>
                  <a:pt x="0" y="0"/>
                </a:moveTo>
                <a:lnTo>
                  <a:pt x="600939" y="0"/>
                </a:lnTo>
                <a:lnTo>
                  <a:pt x="600939" y="891091"/>
                </a:lnTo>
                <a:lnTo>
                  <a:pt x="0" y="8910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7" name="Freeform 17"/>
          <p:cNvSpPr/>
          <p:nvPr/>
        </p:nvSpPr>
        <p:spPr>
          <a:xfrm>
            <a:off x="2677148" y="6240000"/>
            <a:ext cx="400625" cy="350365"/>
          </a:xfrm>
          <a:custGeom>
            <a:avLst/>
            <a:gdLst/>
            <a:ahLst/>
            <a:cxnLst/>
            <a:rect l="l" t="t" r="r" b="b"/>
            <a:pathLst>
              <a:path w="600938" h="525548">
                <a:moveTo>
                  <a:pt x="0" y="0"/>
                </a:moveTo>
                <a:lnTo>
                  <a:pt x="600939" y="0"/>
                </a:lnTo>
                <a:lnTo>
                  <a:pt x="600939" y="525548"/>
                </a:lnTo>
                <a:lnTo>
                  <a:pt x="0" y="5255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9" name="TextBox 19"/>
          <p:cNvSpPr txBox="1"/>
          <p:nvPr/>
        </p:nvSpPr>
        <p:spPr>
          <a:xfrm>
            <a:off x="3512896" y="4823289"/>
            <a:ext cx="6345484" cy="18136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70"/>
              </a:lnSpc>
            </a:pPr>
            <a:r>
              <a:rPr lang="en-US" sz="2933" spc="217">
                <a:solidFill>
                  <a:srgbClr val="004B87"/>
                </a:solidFill>
                <a:latin typeface="Arial Bold"/>
              </a:rPr>
              <a:t>NONPROFIT</a:t>
            </a:r>
          </a:p>
          <a:p>
            <a:pPr>
              <a:lnSpc>
                <a:spcPts val="4870"/>
              </a:lnSpc>
            </a:pPr>
            <a:r>
              <a:rPr lang="en-US" sz="2933" spc="217">
                <a:solidFill>
                  <a:srgbClr val="004B87"/>
                </a:solidFill>
                <a:latin typeface="Arial Bold"/>
              </a:rPr>
              <a:t>50+ YEARS OF EXPERIENCE</a:t>
            </a:r>
          </a:p>
          <a:p>
            <a:pPr>
              <a:lnSpc>
                <a:spcPts val="4870"/>
              </a:lnSpc>
            </a:pPr>
            <a:r>
              <a:rPr lang="en-US" sz="2933" spc="217">
                <a:solidFill>
                  <a:srgbClr val="004B87"/>
                </a:solidFill>
                <a:latin typeface="Arial Bold"/>
              </a:rPr>
              <a:t>FAMILY STAY EXPERIENCE®</a:t>
            </a:r>
          </a:p>
        </p:txBody>
      </p:sp>
      <p:sp>
        <p:nvSpPr>
          <p:cNvPr id="20" name="Freeform 20"/>
          <p:cNvSpPr/>
          <p:nvPr/>
        </p:nvSpPr>
        <p:spPr>
          <a:xfrm>
            <a:off x="363839" y="4905642"/>
            <a:ext cx="1969781" cy="1679602"/>
          </a:xfrm>
          <a:custGeom>
            <a:avLst/>
            <a:gdLst/>
            <a:ahLst/>
            <a:cxnLst/>
            <a:rect l="l" t="t" r="r" b="b"/>
            <a:pathLst>
              <a:path w="5683424" h="4764402">
                <a:moveTo>
                  <a:pt x="0" y="0"/>
                </a:moveTo>
                <a:lnTo>
                  <a:pt x="5683424" y="0"/>
                </a:lnTo>
                <a:lnTo>
                  <a:pt x="5683424" y="4764402"/>
                </a:lnTo>
                <a:lnTo>
                  <a:pt x="0" y="476440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pic>
        <p:nvPicPr>
          <p:cNvPr id="3074" name="Picture 2" descr="A group of people posing for a photo">
            <a:extLst>
              <a:ext uri="{FF2B5EF4-FFF2-40B4-BE49-F238E27FC236}">
                <a16:creationId xmlns:a16="http://schemas.microsoft.com/office/drawing/2014/main" id="{30FAB802-3F94-1122-EF0A-3F46CD943D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/>
          <a:srcRect l="33163" t="-229" r="21684"/>
          <a:stretch/>
        </p:blipFill>
        <p:spPr bwMode="auto">
          <a:xfrm>
            <a:off x="8019576" y="548179"/>
            <a:ext cx="3330773" cy="412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German Family Stay">
            <a:extLst>
              <a:ext uri="{FF2B5EF4-FFF2-40B4-BE49-F238E27FC236}">
                <a16:creationId xmlns:a16="http://schemas.microsoft.com/office/drawing/2014/main" id="{DF19BF2B-B268-A80D-0B07-BA66B05AA48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1" r="14769"/>
          <a:stretch/>
        </p:blipFill>
        <p:spPr>
          <a:xfrm>
            <a:off x="814136" y="561473"/>
            <a:ext cx="3662202" cy="4103067"/>
          </a:xfrm>
          <a:prstGeom prst="rect">
            <a:avLst/>
          </a:prstGeom>
        </p:spPr>
      </p:pic>
      <p:pic>
        <p:nvPicPr>
          <p:cNvPr id="26" name="Picture 25" descr="Family Stay">
            <a:extLst>
              <a:ext uri="{FF2B5EF4-FFF2-40B4-BE49-F238E27FC236}">
                <a16:creationId xmlns:a16="http://schemas.microsoft.com/office/drawing/2014/main" id="{EB81F5D1-9F0C-6BCF-F7CF-5FD33781C49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945" y="547694"/>
            <a:ext cx="3091438" cy="412191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6751" y="0"/>
            <a:ext cx="11175249" cy="3524250"/>
            <a:chOff x="0" y="0"/>
            <a:chExt cx="22350498" cy="704850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2350498" cy="7048500"/>
              <a:chOff x="0" y="0"/>
              <a:chExt cx="4414913" cy="139229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414913" cy="1392296"/>
              </a:xfrm>
              <a:custGeom>
                <a:avLst/>
                <a:gdLst/>
                <a:ahLst/>
                <a:cxnLst/>
                <a:rect l="l" t="t" r="r" b="b"/>
                <a:pathLst>
                  <a:path w="4414913" h="1392296">
                    <a:moveTo>
                      <a:pt x="0" y="0"/>
                    </a:moveTo>
                    <a:lnTo>
                      <a:pt x="4414913" y="0"/>
                    </a:lnTo>
                    <a:lnTo>
                      <a:pt x="4414913" y="1392296"/>
                    </a:lnTo>
                    <a:lnTo>
                      <a:pt x="0" y="1392296"/>
                    </a:lnTo>
                    <a:close/>
                  </a:path>
                </a:pathLst>
              </a:custGeom>
              <a:solidFill>
                <a:srgbClr val="004B87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95250"/>
                <a:ext cx="4414913" cy="148754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239"/>
                  </a:lnSpc>
                </a:pPr>
                <a:endParaRPr sz="1200"/>
              </a:p>
            </p:txBody>
          </p:sp>
        </p:grpSp>
        <p:sp>
          <p:nvSpPr>
            <p:cNvPr id="6" name="Freeform 6"/>
            <p:cNvSpPr/>
            <p:nvPr/>
          </p:nvSpPr>
          <p:spPr>
            <a:xfrm rot="-5400000">
              <a:off x="7510980" y="-7510980"/>
              <a:ext cx="7024920" cy="22046879"/>
            </a:xfrm>
            <a:custGeom>
              <a:avLst/>
              <a:gdLst/>
              <a:ahLst/>
              <a:cxnLst/>
              <a:rect l="l" t="t" r="r" b="b"/>
              <a:pathLst>
                <a:path w="7024920" h="22046879">
                  <a:moveTo>
                    <a:pt x="0" y="0"/>
                  </a:moveTo>
                  <a:lnTo>
                    <a:pt x="7024919" y="0"/>
                  </a:lnTo>
                  <a:lnTo>
                    <a:pt x="7024919" y="22046879"/>
                  </a:lnTo>
                  <a:lnTo>
                    <a:pt x="0" y="220468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213838"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3223401" y="-19104"/>
            <a:ext cx="4391961" cy="6926785"/>
            <a:chOff x="0" y="0"/>
            <a:chExt cx="8783923" cy="13853570"/>
          </a:xfrm>
        </p:grpSpPr>
        <p:sp>
          <p:nvSpPr>
            <p:cNvPr id="8" name="AutoShape 8"/>
            <p:cNvSpPr/>
            <p:nvPr/>
          </p:nvSpPr>
          <p:spPr>
            <a:xfrm>
              <a:off x="6261105" y="0"/>
              <a:ext cx="2522819" cy="13754207"/>
            </a:xfrm>
            <a:prstGeom prst="rect">
              <a:avLst/>
            </a:pr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9" name="Freeform 9"/>
            <p:cNvSpPr/>
            <p:nvPr/>
          </p:nvSpPr>
          <p:spPr>
            <a:xfrm rot="-5400000">
              <a:off x="0" y="5069647"/>
              <a:ext cx="8783923" cy="8783923"/>
            </a:xfrm>
            <a:custGeom>
              <a:avLst/>
              <a:gdLst/>
              <a:ahLst/>
              <a:cxnLst/>
              <a:rect l="l" t="t" r="r" b="b"/>
              <a:pathLst>
                <a:path w="8783923" h="8783923">
                  <a:moveTo>
                    <a:pt x="0" y="0"/>
                  </a:moveTo>
                  <a:lnTo>
                    <a:pt x="8783923" y="0"/>
                  </a:lnTo>
                  <a:lnTo>
                    <a:pt x="8783923" y="8783923"/>
                  </a:lnTo>
                  <a:lnTo>
                    <a:pt x="0" y="8783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0000077" y="398903"/>
            <a:ext cx="1841324" cy="549328"/>
          </a:xfrm>
          <a:custGeom>
            <a:avLst/>
            <a:gdLst/>
            <a:ahLst/>
            <a:cxnLst/>
            <a:rect l="l" t="t" r="r" b="b"/>
            <a:pathLst>
              <a:path w="2761986" h="823992">
                <a:moveTo>
                  <a:pt x="0" y="0"/>
                </a:moveTo>
                <a:lnTo>
                  <a:pt x="2761986" y="0"/>
                </a:lnTo>
                <a:lnTo>
                  <a:pt x="2761986" y="823993"/>
                </a:lnTo>
                <a:lnTo>
                  <a:pt x="0" y="82399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4ED81C7-DD43-D5A6-EAAC-35B458B1DB5E}"/>
              </a:ext>
            </a:extLst>
          </p:cNvPr>
          <p:cNvGrpSpPr/>
          <p:nvPr/>
        </p:nvGrpSpPr>
        <p:grpSpPr>
          <a:xfrm>
            <a:off x="1643603" y="1164194"/>
            <a:ext cx="9769733" cy="2428114"/>
            <a:chOff x="2207673" y="2036649"/>
            <a:chExt cx="7443688" cy="1850012"/>
          </a:xfrm>
        </p:grpSpPr>
        <p:pic>
          <p:nvPicPr>
            <p:cNvPr id="12" name="image.png">
              <a:extLst>
                <a:ext uri="{FF2B5EF4-FFF2-40B4-BE49-F238E27FC236}">
                  <a16:creationId xmlns:a16="http://schemas.microsoft.com/office/drawing/2014/main" id="{BBC4FDDE-4AC1-6C5E-8634-030212EFF351}"/>
                </a:ext>
              </a:extLst>
            </p:cNvPr>
            <p:cNvPicPr/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2207673" y="2036649"/>
              <a:ext cx="7443688" cy="1615157"/>
            </a:xfrm>
            <a:prstGeom prst="rect">
              <a:avLst/>
            </a:prstGeom>
          </p:spPr>
        </p:pic>
        <p:pic>
          <p:nvPicPr>
            <p:cNvPr id="13" name="SolidStrokeShapeSquare">
              <a:extLst>
                <a:ext uri="{FF2B5EF4-FFF2-40B4-BE49-F238E27FC236}">
                  <a16:creationId xmlns:a16="http://schemas.microsoft.com/office/drawing/2014/main" id="{F4BB856C-099C-0515-0649-BEA1666D5D2D}"/>
                </a:ext>
              </a:extLst>
            </p:cNvPr>
            <p:cNvPicPr/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2704375" y="2188380"/>
              <a:ext cx="392714" cy="383789"/>
            </a:xfrm>
            <a:prstGeom prst="rect">
              <a:avLst/>
            </a:prstGeom>
          </p:spPr>
        </p:pic>
        <p:pic>
          <p:nvPicPr>
            <p:cNvPr id="14" name="SolidStrokeShapeSquare copy 1">
              <a:extLst>
                <a:ext uri="{FF2B5EF4-FFF2-40B4-BE49-F238E27FC236}">
                  <a16:creationId xmlns:a16="http://schemas.microsoft.com/office/drawing/2014/main" id="{E2486339-497C-1070-6597-23BC85B4517C}"/>
                </a:ext>
              </a:extLst>
            </p:cNvPr>
            <p:cNvPicPr/>
            <p:nvPr/>
          </p:nvPicPr>
          <p:blipFill rotWithShape="1">
            <a:blip r:embed="rId9"/>
            <a:stretch>
              <a:fillRect/>
            </a:stretch>
          </p:blipFill>
          <p:spPr>
            <a:xfrm>
              <a:off x="8211303" y="2295483"/>
              <a:ext cx="1001185" cy="1388912"/>
            </a:xfrm>
            <a:prstGeom prst="rect">
              <a:avLst/>
            </a:prstGeom>
          </p:spPr>
        </p:pic>
        <p:pic>
          <p:nvPicPr>
            <p:cNvPr id="15" name="Line-9">
              <a:extLst>
                <a:ext uri="{FF2B5EF4-FFF2-40B4-BE49-F238E27FC236}">
                  <a16:creationId xmlns:a16="http://schemas.microsoft.com/office/drawing/2014/main" id="{EE544BDF-DB95-327E-9218-A5EB26BE46E2}"/>
                </a:ext>
              </a:extLst>
            </p:cNvPr>
            <p:cNvPicPr/>
            <p:nvPr/>
          </p:nvPicPr>
          <p:blipFill rotWithShape="1">
            <a:blip r:embed="rId10"/>
            <a:stretch>
              <a:fillRect/>
            </a:stretch>
          </p:blipFill>
          <p:spPr>
            <a:xfrm rot="10800000">
              <a:off x="7131337" y="2786378"/>
              <a:ext cx="1286795" cy="580555"/>
            </a:xfrm>
            <a:prstGeom prst="rect">
              <a:avLst/>
            </a:prstGeom>
          </p:spPr>
        </p:pic>
        <p:pic>
          <p:nvPicPr>
            <p:cNvPr id="16" name="Line-9 copy 1">
              <a:extLst>
                <a:ext uri="{FF2B5EF4-FFF2-40B4-BE49-F238E27FC236}">
                  <a16:creationId xmlns:a16="http://schemas.microsoft.com/office/drawing/2014/main" id="{50906077-505C-B934-58A4-02A05676A8A3}"/>
                </a:ext>
              </a:extLst>
            </p:cNvPr>
            <p:cNvPicPr/>
            <p:nvPr/>
          </p:nvPicPr>
          <p:blipFill rotWithShape="1">
            <a:blip r:embed="rId10"/>
            <a:stretch>
              <a:fillRect/>
            </a:stretch>
          </p:blipFill>
          <p:spPr>
            <a:xfrm rot="5400000">
              <a:off x="2178778" y="2905872"/>
              <a:ext cx="1443909" cy="517669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B326B1A8-5564-E96C-B637-71E4B71ECB62}"/>
              </a:ext>
            </a:extLst>
          </p:cNvPr>
          <p:cNvSpPr/>
          <p:nvPr/>
        </p:nvSpPr>
        <p:spPr>
          <a:xfrm>
            <a:off x="2528419" y="4363612"/>
            <a:ext cx="8151912" cy="696176"/>
          </a:xfrm>
          <a:prstGeom prst="rect">
            <a:avLst/>
          </a:prstGeom>
        </p:spPr>
        <p:txBody>
          <a:bodyPr spcFirstLastPara="0" lIns="89253" tIns="89253" rIns="89253" bIns="0" anchor="t"/>
          <a:lstStyle/>
          <a:p>
            <a:pPr algn="ctr" hangingPunct="0">
              <a:lnSpc>
                <a:spcPct val="100000"/>
              </a:lnSpc>
            </a:pPr>
            <a:r>
              <a:rPr sz="1687">
                <a:solidFill>
                  <a:srgbClr val="717274"/>
                </a:solidFill>
                <a:latin typeface="Lato"/>
                <a:cs typeface="Lato"/>
              </a:rPr>
              <a:t>Video can be accessed via the </a:t>
            </a:r>
            <a:r>
              <a:rPr sz="1687" b="1">
                <a:solidFill>
                  <a:srgbClr val="000000"/>
                </a:solidFill>
                <a:latin typeface="Lato"/>
                <a:cs typeface="Lato"/>
              </a:rPr>
              <a:t>clickable link above</a:t>
            </a:r>
            <a:r>
              <a:rPr sz="1687">
                <a:solidFill>
                  <a:srgbClr val="717274"/>
                </a:solidFill>
                <a:latin typeface="Lato"/>
                <a:cs typeface="Lato"/>
              </a:rPr>
              <a:t>. Due to restrictions regarding video cloud applications like YouTube and Vimeo, you will have to </a:t>
            </a:r>
            <a:r>
              <a:rPr sz="1687" b="1">
                <a:solidFill>
                  <a:srgbClr val="000000"/>
                </a:solidFill>
                <a:latin typeface="Lato"/>
                <a:cs typeface="Lato"/>
              </a:rPr>
              <a:t>download this to your local device</a:t>
            </a:r>
            <a:r>
              <a:rPr sz="1687">
                <a:solidFill>
                  <a:srgbClr val="717274"/>
                </a:solidFill>
                <a:latin typeface="Lato"/>
                <a:cs typeface="Lato"/>
              </a:rPr>
              <a:t> and insert it into the presentation.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A2FB14D-8624-44B6-5C05-E079834DDFD7}"/>
              </a:ext>
            </a:extLst>
          </p:cNvPr>
          <p:cNvSpPr/>
          <p:nvPr/>
        </p:nvSpPr>
        <p:spPr>
          <a:xfrm>
            <a:off x="4248088" y="3852005"/>
            <a:ext cx="4712574" cy="499818"/>
          </a:xfrm>
          <a:prstGeom prst="rect">
            <a:avLst/>
          </a:prstGeom>
        </p:spPr>
        <p:txBody>
          <a:bodyPr spcFirstLastPara="0" lIns="89253" tIns="89253" rIns="89253" bIns="0" anchor="t"/>
          <a:lstStyle/>
          <a:p>
            <a:pPr algn="l" hangingPunct="0">
              <a:lnSpc>
                <a:spcPct val="100000"/>
              </a:lnSpc>
            </a:pPr>
            <a:r>
              <a:rPr sz="2108">
                <a:solidFill>
                  <a:srgbClr val="717274"/>
                </a:solidFill>
                <a:latin typeface="Lato"/>
                <a:cs typeface="Lato"/>
                <a:hlinkClick r:id="rId11"/>
              </a:rPr>
              <a:t>Insert </a:t>
            </a:r>
            <a:r>
              <a:rPr sz="2108" err="1">
                <a:solidFill>
                  <a:srgbClr val="717274"/>
                </a:solidFill>
                <a:latin typeface="Lato"/>
                <a:cs typeface="Lato"/>
                <a:hlinkClick r:id="rId11"/>
              </a:rPr>
              <a:t>Xperitas</a:t>
            </a:r>
            <a:r>
              <a:rPr sz="2108">
                <a:solidFill>
                  <a:srgbClr val="717274"/>
                </a:solidFill>
                <a:latin typeface="Lato"/>
                <a:cs typeface="Lato"/>
                <a:hlinkClick r:id="rId11"/>
              </a:rPr>
              <a:t> One Minute Video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allery/Art/Portfolio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-54 copy 1"/>
          <p:cNvPicPr/>
          <p:nvPr/>
        </p:nvPicPr>
        <p:blipFill rotWithShape="1">
          <a:blip r:embed="rId3"/>
          <a:stretch>
            <a:fillRect/>
          </a:stretch>
        </p:blipFill>
        <p:spPr>
          <a:xfrm rot="16200000">
            <a:off x="10900802" y="5565129"/>
            <a:ext cx="1326899" cy="1326899"/>
          </a:xfrm>
          <a:prstGeom prst="rect">
            <a:avLst/>
          </a:prstGeom>
        </p:spPr>
      </p:pic>
      <p:pic>
        <p:nvPicPr>
          <p:cNvPr id="3" name="Shape-1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1769533" y="1224444"/>
            <a:ext cx="458167" cy="1039713"/>
          </a:xfrm>
          <a:prstGeom prst="rect">
            <a:avLst/>
          </a:prstGeom>
        </p:spPr>
      </p:pic>
      <p:pic>
        <p:nvPicPr>
          <p:cNvPr id="4" name="Shape-1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2040111" y="4946306"/>
            <a:ext cx="5519643" cy="428416"/>
          </a:xfrm>
          <a:prstGeom prst="rect">
            <a:avLst/>
          </a:prstGeom>
        </p:spPr>
      </p:pic>
      <p:pic>
        <p:nvPicPr>
          <p:cNvPr id="5" name="Shape-1"/>
          <p:cNvPicPr/>
          <p:nvPr/>
        </p:nvPicPr>
        <p:blipFill rotWithShape="1">
          <a:blip r:embed="rId6"/>
          <a:stretch>
            <a:fillRect/>
          </a:stretch>
        </p:blipFill>
        <p:spPr>
          <a:xfrm rot="5400000">
            <a:off x="6360963" y="504751"/>
            <a:ext cx="461214" cy="2265486"/>
          </a:xfrm>
          <a:prstGeom prst="rect">
            <a:avLst/>
          </a:prstGeom>
        </p:spPr>
      </p:pic>
      <p:pic>
        <p:nvPicPr>
          <p:cNvPr id="6" name="Shape-54"/>
          <p:cNvPicPr/>
          <p:nvPr/>
        </p:nvPicPr>
        <p:blipFill rotWithShape="1">
          <a:blip r:embed="rId7"/>
          <a:stretch>
            <a:fillRect/>
          </a:stretch>
        </p:blipFill>
        <p:spPr>
          <a:xfrm rot="5400000">
            <a:off x="0" y="1673"/>
            <a:ext cx="2267034" cy="2267034"/>
          </a:xfrm>
          <a:prstGeom prst="rect">
            <a:avLst/>
          </a:prstGeom>
        </p:spPr>
      </p:pic>
      <p:sp>
        <p:nvSpPr>
          <p:cNvPr id="7" name="title copy"/>
          <p:cNvSpPr/>
          <p:nvPr/>
        </p:nvSpPr>
        <p:spPr>
          <a:xfrm>
            <a:off x="2745527" y="3640641"/>
            <a:ext cx="5426600" cy="428416"/>
          </a:xfrm>
          <a:prstGeom prst="rect">
            <a:avLst/>
          </a:prstGeom>
        </p:spPr>
        <p:txBody>
          <a:bodyPr spcFirstLastPara="0" lIns="89253" tIns="0" rIns="89253" bIns="0" anchor="t"/>
          <a:lstStyle/>
          <a:p>
            <a:pPr algn="l" hangingPunct="0">
              <a:lnSpc>
                <a:spcPct val="83333"/>
              </a:lnSpc>
              <a:spcBef>
                <a:spcPct val="6667"/>
              </a:spcBef>
            </a:pPr>
            <a:r>
              <a:rPr sz="3373">
                <a:latin typeface="Arial Bold" panose="020B0704020202020204" pitchFamily="34" charset="0"/>
                <a:cs typeface="Arial Bold" panose="020B0704020202020204" pitchFamily="34" charset="0"/>
              </a:rPr>
              <a:t>SEEING THE SITES</a:t>
            </a:r>
          </a:p>
        </p:txBody>
      </p:sp>
      <p:pic>
        <p:nvPicPr>
          <p:cNvPr id="9" name="Jean-Baptiste D.">
            <a:extLst>
              <a:ext uri="{FF2B5EF4-FFF2-40B4-BE49-F238E27FC236}">
                <a16:creationId xmlns:a16="http://schemas.microsoft.com/office/drawing/2014/main" id="{71274369-900D-67DE-7796-CE98E94D5D6E}"/>
              </a:ext>
            </a:extLst>
          </p:cNvPr>
          <p:cNvPicPr/>
          <p:nvPr/>
        </p:nvPicPr>
        <p:blipFill rotWithShape="1">
          <a:blip r:embed="rId8"/>
          <a:stretch>
            <a:fillRect/>
          </a:stretch>
        </p:blipFill>
        <p:spPr>
          <a:xfrm>
            <a:off x="337011" y="336925"/>
            <a:ext cx="5286375" cy="3024188"/>
          </a:xfrm>
          <a:prstGeom prst="rect">
            <a:avLst/>
          </a:prstGeom>
        </p:spPr>
      </p:pic>
      <p:pic>
        <p:nvPicPr>
          <p:cNvPr id="10" name="Gustavo Sánchez">
            <a:extLst>
              <a:ext uri="{FF2B5EF4-FFF2-40B4-BE49-F238E27FC236}">
                <a16:creationId xmlns:a16="http://schemas.microsoft.com/office/drawing/2014/main" id="{40840EF5-6047-9492-E95B-8074F5937AE9}"/>
              </a:ext>
            </a:extLst>
          </p:cNvPr>
          <p:cNvPicPr/>
          <p:nvPr/>
        </p:nvPicPr>
        <p:blipFill rotWithShape="1">
          <a:blip r:embed="rId9"/>
          <a:stretch>
            <a:fillRect/>
          </a:stretch>
        </p:blipFill>
        <p:spPr>
          <a:xfrm>
            <a:off x="266637" y="3648072"/>
            <a:ext cx="2000397" cy="2902130"/>
          </a:xfrm>
          <a:prstGeom prst="rect">
            <a:avLst/>
          </a:prstGeom>
        </p:spPr>
      </p:pic>
      <p:pic>
        <p:nvPicPr>
          <p:cNvPr id="11" name="Jean-Baptiste D.">
            <a:extLst>
              <a:ext uri="{FF2B5EF4-FFF2-40B4-BE49-F238E27FC236}">
                <a16:creationId xmlns:a16="http://schemas.microsoft.com/office/drawing/2014/main" id="{507BA1EE-C6B8-9BDB-B2EE-C0B8D1ADAF15}"/>
              </a:ext>
            </a:extLst>
          </p:cNvPr>
          <p:cNvPicPr/>
          <p:nvPr/>
        </p:nvPicPr>
        <p:blipFill rotWithShape="1">
          <a:blip r:embed="rId10"/>
          <a:srcRect r="12675"/>
          <a:stretch/>
        </p:blipFill>
        <p:spPr>
          <a:xfrm>
            <a:off x="2427738" y="4341216"/>
            <a:ext cx="4734806" cy="2208986"/>
          </a:xfrm>
          <a:prstGeom prst="rect">
            <a:avLst/>
          </a:prstGeom>
        </p:spPr>
      </p:pic>
      <p:pic>
        <p:nvPicPr>
          <p:cNvPr id="13" name="Nicolas Taylor">
            <a:extLst>
              <a:ext uri="{FF2B5EF4-FFF2-40B4-BE49-F238E27FC236}">
                <a16:creationId xmlns:a16="http://schemas.microsoft.com/office/drawing/2014/main" id="{C4718AE6-5CF2-2604-F13C-4D49497FFB00}"/>
              </a:ext>
            </a:extLst>
          </p:cNvPr>
          <p:cNvPicPr/>
          <p:nvPr/>
        </p:nvPicPr>
        <p:blipFill rotWithShape="1">
          <a:blip r:embed="rId11"/>
          <a:stretch>
            <a:fillRect/>
          </a:stretch>
        </p:blipFill>
        <p:spPr>
          <a:xfrm>
            <a:off x="7396860" y="239314"/>
            <a:ext cx="4372673" cy="633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allery/Art/Portfolio copy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-54 copy 1"/>
          <p:cNvPicPr/>
          <p:nvPr/>
        </p:nvPicPr>
        <p:blipFill rotWithShape="1">
          <a:blip r:embed="rId3"/>
          <a:stretch>
            <a:fillRect/>
          </a:stretch>
        </p:blipFill>
        <p:spPr>
          <a:xfrm rot="16200000">
            <a:off x="10900802" y="5565129"/>
            <a:ext cx="1326899" cy="1326899"/>
          </a:xfrm>
          <a:prstGeom prst="rect">
            <a:avLst/>
          </a:prstGeom>
        </p:spPr>
      </p:pic>
      <p:pic>
        <p:nvPicPr>
          <p:cNvPr id="3" name="Shape-1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1769533" y="1224444"/>
            <a:ext cx="458167" cy="1039713"/>
          </a:xfrm>
          <a:prstGeom prst="rect">
            <a:avLst/>
          </a:prstGeom>
        </p:spPr>
      </p:pic>
      <p:pic>
        <p:nvPicPr>
          <p:cNvPr id="4" name="Shape-1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2040111" y="4946306"/>
            <a:ext cx="5519643" cy="428416"/>
          </a:xfrm>
          <a:prstGeom prst="rect">
            <a:avLst/>
          </a:prstGeom>
        </p:spPr>
      </p:pic>
      <p:pic>
        <p:nvPicPr>
          <p:cNvPr id="6" name="Shape-54"/>
          <p:cNvPicPr/>
          <p:nvPr/>
        </p:nvPicPr>
        <p:blipFill rotWithShape="1">
          <a:blip r:embed="rId6"/>
          <a:stretch>
            <a:fillRect/>
          </a:stretch>
        </p:blipFill>
        <p:spPr>
          <a:xfrm rot="5400000">
            <a:off x="0" y="1673"/>
            <a:ext cx="2267034" cy="226703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2ABFE61-CC43-1DA2-103F-3FF8EA12B7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46859" y="3688775"/>
            <a:ext cx="4372182" cy="292061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E9703E4-55A4-6733-DC1C-BEE6953706B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32" r="6051" b="6362"/>
          <a:stretch/>
        </p:blipFill>
        <p:spPr>
          <a:xfrm>
            <a:off x="304201" y="3500391"/>
            <a:ext cx="2398643" cy="310900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50ED433-9FA8-E7D5-030B-383E9C5E1BE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201" y="400071"/>
            <a:ext cx="4607418" cy="290267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03A53D1-A8A1-3FDF-D7F6-EFDCFBEA667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0" r="3230"/>
          <a:stretch/>
        </p:blipFill>
        <p:spPr>
          <a:xfrm>
            <a:off x="8017139" y="282911"/>
            <a:ext cx="3529263" cy="312782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AF9E98B-F67D-06C2-EA4D-85442D5A7E4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8" r="8548"/>
          <a:stretch/>
        </p:blipFill>
        <p:spPr>
          <a:xfrm>
            <a:off x="5215819" y="282911"/>
            <a:ext cx="2567457" cy="3096919"/>
          </a:xfrm>
          <a:prstGeom prst="rect">
            <a:avLst/>
          </a:prstGeom>
        </p:spPr>
      </p:pic>
      <p:pic>
        <p:nvPicPr>
          <p:cNvPr id="8" name="Picture 7" descr="A piece of steak with a spoon on a wooden board&#10;&#10;Description automatically generated">
            <a:extLst>
              <a:ext uri="{FF2B5EF4-FFF2-40B4-BE49-F238E27FC236}">
                <a16:creationId xmlns:a16="http://schemas.microsoft.com/office/drawing/2014/main" id="{3976908B-2E8D-D0EF-AD4B-D0130DA0A2A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572" y="4222788"/>
            <a:ext cx="3578119" cy="2386605"/>
          </a:xfrm>
          <a:prstGeom prst="rect">
            <a:avLst/>
          </a:prstGeom>
        </p:spPr>
      </p:pic>
      <p:sp>
        <p:nvSpPr>
          <p:cNvPr id="7" name="title copy"/>
          <p:cNvSpPr/>
          <p:nvPr/>
        </p:nvSpPr>
        <p:spPr>
          <a:xfrm>
            <a:off x="2545504" y="3688775"/>
            <a:ext cx="4607417" cy="428416"/>
          </a:xfrm>
          <a:prstGeom prst="rect">
            <a:avLst/>
          </a:prstGeom>
        </p:spPr>
        <p:txBody>
          <a:bodyPr spcFirstLastPara="0" lIns="89253" tIns="0" rIns="89253" bIns="0" anchor="t"/>
          <a:lstStyle/>
          <a:p>
            <a:pPr algn="l" hangingPunct="0">
              <a:lnSpc>
                <a:spcPct val="83333"/>
              </a:lnSpc>
              <a:spcBef>
                <a:spcPct val="6667"/>
              </a:spcBef>
            </a:pPr>
            <a:r>
              <a:rPr sz="3373">
                <a:latin typeface="Arial Bold" panose="020B0704020202020204" pitchFamily="34" charset="0"/>
                <a:cs typeface="Arial Bold" panose="020B0704020202020204" pitchFamily="34" charset="0"/>
              </a:rPr>
              <a:t>TRYING NEW FOODS</a:t>
            </a:r>
          </a:p>
        </p:txBody>
      </p:sp>
    </p:spTree>
    <p:extLst>
      <p:ext uri="{BB962C8B-B14F-4D97-AF65-F5344CB8AC3E}">
        <p14:creationId xmlns:p14="http://schemas.microsoft.com/office/powerpoint/2010/main" val="1374076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49834" y="2386825"/>
            <a:ext cx="2746166" cy="1028700"/>
            <a:chOff x="0" y="0"/>
            <a:chExt cx="1084905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4905" cy="406400"/>
            </a:xfrm>
            <a:custGeom>
              <a:avLst/>
              <a:gdLst/>
              <a:ahLst/>
              <a:cxnLst/>
              <a:rect l="l" t="t" r="r" b="b"/>
              <a:pathLst>
                <a:path w="1084905" h="406400">
                  <a:moveTo>
                    <a:pt x="881705" y="0"/>
                  </a:moveTo>
                  <a:cubicBezTo>
                    <a:pt x="993929" y="0"/>
                    <a:pt x="1084905" y="90976"/>
                    <a:pt x="1084905" y="203200"/>
                  </a:cubicBezTo>
                  <a:cubicBezTo>
                    <a:pt x="1084905" y="315424"/>
                    <a:pt x="993929" y="406400"/>
                    <a:pt x="88170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1084905" cy="5016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349834" y="3765163"/>
            <a:ext cx="2746166" cy="1028700"/>
            <a:chOff x="0" y="0"/>
            <a:chExt cx="1084905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84905" cy="406400"/>
            </a:xfrm>
            <a:custGeom>
              <a:avLst/>
              <a:gdLst/>
              <a:ahLst/>
              <a:cxnLst/>
              <a:rect l="l" t="t" r="r" b="b"/>
              <a:pathLst>
                <a:path w="1084905" h="406400">
                  <a:moveTo>
                    <a:pt x="881705" y="0"/>
                  </a:moveTo>
                  <a:cubicBezTo>
                    <a:pt x="993929" y="0"/>
                    <a:pt x="1084905" y="90976"/>
                    <a:pt x="1084905" y="203200"/>
                  </a:cubicBezTo>
                  <a:cubicBezTo>
                    <a:pt x="1084905" y="315424"/>
                    <a:pt x="993929" y="406400"/>
                    <a:pt x="88170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0"/>
              <a:ext cx="1084905" cy="5016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349834" y="5143500"/>
            <a:ext cx="2746166" cy="1028700"/>
            <a:chOff x="0" y="0"/>
            <a:chExt cx="1084905" cy="406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84905" cy="406400"/>
            </a:xfrm>
            <a:custGeom>
              <a:avLst/>
              <a:gdLst/>
              <a:ahLst/>
              <a:cxnLst/>
              <a:rect l="l" t="t" r="r" b="b"/>
              <a:pathLst>
                <a:path w="1084905" h="406400">
                  <a:moveTo>
                    <a:pt x="881705" y="0"/>
                  </a:moveTo>
                  <a:cubicBezTo>
                    <a:pt x="993929" y="0"/>
                    <a:pt x="1084905" y="90976"/>
                    <a:pt x="1084905" y="203200"/>
                  </a:cubicBezTo>
                  <a:cubicBezTo>
                    <a:pt x="1084905" y="315424"/>
                    <a:pt x="993929" y="406400"/>
                    <a:pt x="88170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95250"/>
              <a:ext cx="1084905" cy="5016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0" y="0"/>
            <a:ext cx="4679845" cy="6858000"/>
            <a:chOff x="0" y="0"/>
            <a:chExt cx="1848828" cy="270933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848828" cy="2709333"/>
            </a:xfrm>
            <a:custGeom>
              <a:avLst/>
              <a:gdLst/>
              <a:ahLst/>
              <a:cxnLst/>
              <a:rect l="l" t="t" r="r" b="b"/>
              <a:pathLst>
                <a:path w="1848828" h="2709333">
                  <a:moveTo>
                    <a:pt x="0" y="0"/>
                  </a:moveTo>
                  <a:lnTo>
                    <a:pt x="1848828" y="0"/>
                  </a:lnTo>
                  <a:lnTo>
                    <a:pt x="184882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4B87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95250"/>
              <a:ext cx="1848828" cy="28045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14" name="Freeform 14"/>
          <p:cNvSpPr/>
          <p:nvPr/>
        </p:nvSpPr>
        <p:spPr>
          <a:xfrm>
            <a:off x="0" y="0"/>
            <a:ext cx="4679845" cy="6858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15" name="Group 15"/>
          <p:cNvGrpSpPr/>
          <p:nvPr/>
        </p:nvGrpSpPr>
        <p:grpSpPr>
          <a:xfrm>
            <a:off x="5049204" y="2447848"/>
            <a:ext cx="973853" cy="906657"/>
            <a:chOff x="0" y="0"/>
            <a:chExt cx="873041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73041" cy="812800"/>
            </a:xfrm>
            <a:custGeom>
              <a:avLst/>
              <a:gdLst/>
              <a:ahLst/>
              <a:cxnLst/>
              <a:rect l="l" t="t" r="r" b="b"/>
              <a:pathLst>
                <a:path w="873041" h="812800">
                  <a:moveTo>
                    <a:pt x="436520" y="0"/>
                  </a:moveTo>
                  <a:cubicBezTo>
                    <a:pt x="195437" y="0"/>
                    <a:pt x="0" y="181951"/>
                    <a:pt x="0" y="406400"/>
                  </a:cubicBezTo>
                  <a:cubicBezTo>
                    <a:pt x="0" y="630849"/>
                    <a:pt x="195437" y="812800"/>
                    <a:pt x="436520" y="812800"/>
                  </a:cubicBezTo>
                  <a:cubicBezTo>
                    <a:pt x="677604" y="812800"/>
                    <a:pt x="873041" y="630849"/>
                    <a:pt x="873041" y="406400"/>
                  </a:cubicBezTo>
                  <a:cubicBezTo>
                    <a:pt x="873041" y="181951"/>
                    <a:pt x="677604" y="0"/>
                    <a:pt x="436520" y="0"/>
                  </a:cubicBezTo>
                  <a:close/>
                </a:path>
              </a:pathLst>
            </a:custGeom>
            <a:solidFill>
              <a:srgbClr val="F1BE48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-19050"/>
              <a:ext cx="720641" cy="7556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5049204" y="3826185"/>
            <a:ext cx="973853" cy="906657"/>
            <a:chOff x="0" y="0"/>
            <a:chExt cx="873041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73041" cy="812800"/>
            </a:xfrm>
            <a:custGeom>
              <a:avLst/>
              <a:gdLst/>
              <a:ahLst/>
              <a:cxnLst/>
              <a:rect l="l" t="t" r="r" b="b"/>
              <a:pathLst>
                <a:path w="873041" h="812800">
                  <a:moveTo>
                    <a:pt x="436520" y="0"/>
                  </a:moveTo>
                  <a:cubicBezTo>
                    <a:pt x="195437" y="0"/>
                    <a:pt x="0" y="181951"/>
                    <a:pt x="0" y="406400"/>
                  </a:cubicBezTo>
                  <a:cubicBezTo>
                    <a:pt x="0" y="630849"/>
                    <a:pt x="195437" y="812800"/>
                    <a:pt x="436520" y="812800"/>
                  </a:cubicBezTo>
                  <a:cubicBezTo>
                    <a:pt x="677604" y="812800"/>
                    <a:pt x="873041" y="630849"/>
                    <a:pt x="873041" y="406400"/>
                  </a:cubicBezTo>
                  <a:cubicBezTo>
                    <a:pt x="873041" y="181951"/>
                    <a:pt x="677604" y="0"/>
                    <a:pt x="436520" y="0"/>
                  </a:cubicBezTo>
                  <a:close/>
                </a:path>
              </a:pathLst>
            </a:custGeom>
            <a:solidFill>
              <a:srgbClr val="F1BE48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-19050"/>
              <a:ext cx="720641" cy="7556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5049204" y="5204522"/>
            <a:ext cx="973853" cy="906657"/>
            <a:chOff x="0" y="0"/>
            <a:chExt cx="873041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73041" cy="812800"/>
            </a:xfrm>
            <a:custGeom>
              <a:avLst/>
              <a:gdLst/>
              <a:ahLst/>
              <a:cxnLst/>
              <a:rect l="l" t="t" r="r" b="b"/>
              <a:pathLst>
                <a:path w="873041" h="812800">
                  <a:moveTo>
                    <a:pt x="436520" y="0"/>
                  </a:moveTo>
                  <a:cubicBezTo>
                    <a:pt x="195437" y="0"/>
                    <a:pt x="0" y="181951"/>
                    <a:pt x="0" y="406400"/>
                  </a:cubicBezTo>
                  <a:cubicBezTo>
                    <a:pt x="0" y="630849"/>
                    <a:pt x="195437" y="812800"/>
                    <a:pt x="436520" y="812800"/>
                  </a:cubicBezTo>
                  <a:cubicBezTo>
                    <a:pt x="677604" y="812800"/>
                    <a:pt x="873041" y="630849"/>
                    <a:pt x="873041" y="406400"/>
                  </a:cubicBezTo>
                  <a:cubicBezTo>
                    <a:pt x="873041" y="181951"/>
                    <a:pt x="677604" y="0"/>
                    <a:pt x="436520" y="0"/>
                  </a:cubicBezTo>
                  <a:close/>
                </a:path>
              </a:pathLst>
            </a:custGeom>
            <a:solidFill>
              <a:srgbClr val="F1BE48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76200" y="-19050"/>
              <a:ext cx="720641" cy="7556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24" name="Freeform 24"/>
          <p:cNvSpPr/>
          <p:nvPr/>
        </p:nvSpPr>
        <p:spPr>
          <a:xfrm>
            <a:off x="5089540" y="2461322"/>
            <a:ext cx="893182" cy="893182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5" name="Freeform 25"/>
          <p:cNvSpPr/>
          <p:nvPr/>
        </p:nvSpPr>
        <p:spPr>
          <a:xfrm>
            <a:off x="5089540" y="3832922"/>
            <a:ext cx="893182" cy="893182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6" name="Freeform 26"/>
          <p:cNvSpPr/>
          <p:nvPr/>
        </p:nvSpPr>
        <p:spPr>
          <a:xfrm>
            <a:off x="5089540" y="5217996"/>
            <a:ext cx="893182" cy="893182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7" name="Body text copy">
            <a:extLst>
              <a:ext uri="{FF2B5EF4-FFF2-40B4-BE49-F238E27FC236}">
                <a16:creationId xmlns:a16="http://schemas.microsoft.com/office/drawing/2014/main" id="{C86106BB-B1BB-CB50-4812-EABDABFF7A8B}"/>
              </a:ext>
            </a:extLst>
          </p:cNvPr>
          <p:cNvSpPr/>
          <p:nvPr/>
        </p:nvSpPr>
        <p:spPr>
          <a:xfrm>
            <a:off x="6180999" y="2669788"/>
            <a:ext cx="4095750" cy="476250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116667"/>
              </a:lnSpc>
            </a:pPr>
            <a:r>
              <a:rPr sz="3000">
                <a:latin typeface="Arial" panose="020B0604020202020204" pitchFamily="34" charset="0"/>
                <a:cs typeface="Arial" panose="020B0604020202020204" pitchFamily="34" charset="0"/>
              </a:rPr>
              <a:t>50+ years of expertise</a:t>
            </a:r>
          </a:p>
        </p:txBody>
      </p:sp>
      <p:sp>
        <p:nvSpPr>
          <p:cNvPr id="28" name="Body text copy">
            <a:extLst>
              <a:ext uri="{FF2B5EF4-FFF2-40B4-BE49-F238E27FC236}">
                <a16:creationId xmlns:a16="http://schemas.microsoft.com/office/drawing/2014/main" id="{A702019B-C8A9-A607-258C-AE124282EEB0}"/>
              </a:ext>
            </a:extLst>
          </p:cNvPr>
          <p:cNvSpPr/>
          <p:nvPr/>
        </p:nvSpPr>
        <p:spPr>
          <a:xfrm>
            <a:off x="6108056" y="3988264"/>
            <a:ext cx="5768975" cy="476250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116667"/>
              </a:lnSpc>
            </a:pPr>
            <a:r>
              <a:rPr sz="3000">
                <a:latin typeface="Arial" panose="020B0604020202020204" pitchFamily="34" charset="0"/>
                <a:cs typeface="Arial" panose="020B0604020202020204" pitchFamily="34" charset="0"/>
              </a:rPr>
              <a:t>Trusted family stay coordinators</a:t>
            </a:r>
          </a:p>
        </p:txBody>
      </p:sp>
      <p:sp>
        <p:nvSpPr>
          <p:cNvPr id="29" name="Body text copy">
            <a:extLst>
              <a:ext uri="{FF2B5EF4-FFF2-40B4-BE49-F238E27FC236}">
                <a16:creationId xmlns:a16="http://schemas.microsoft.com/office/drawing/2014/main" id="{7F6B09BA-C718-C5F5-7A62-53E829B25B02}"/>
              </a:ext>
            </a:extLst>
          </p:cNvPr>
          <p:cNvSpPr/>
          <p:nvPr/>
        </p:nvSpPr>
        <p:spPr>
          <a:xfrm>
            <a:off x="6180999" y="5264793"/>
            <a:ext cx="5578475" cy="752475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91667"/>
              </a:lnSpc>
              <a:spcBef>
                <a:spcPct val="3333"/>
              </a:spcBef>
            </a:pPr>
            <a:r>
              <a:rPr sz="3000">
                <a:latin typeface="Arial" panose="020B0604020202020204" pitchFamily="34" charset="0"/>
                <a:cs typeface="Arial" panose="020B0604020202020204" pitchFamily="34" charset="0"/>
              </a:rPr>
              <a:t>9 of 10 students say it is the best part of the program</a:t>
            </a:r>
          </a:p>
        </p:txBody>
      </p:sp>
      <p:sp>
        <p:nvSpPr>
          <p:cNvPr id="30" name="Body text copy">
            <a:extLst>
              <a:ext uri="{FF2B5EF4-FFF2-40B4-BE49-F238E27FC236}">
                <a16:creationId xmlns:a16="http://schemas.microsoft.com/office/drawing/2014/main" id="{37C298C4-887F-B99F-D8D0-BA778C049B07}"/>
              </a:ext>
            </a:extLst>
          </p:cNvPr>
          <p:cNvSpPr/>
          <p:nvPr/>
        </p:nvSpPr>
        <p:spPr>
          <a:xfrm>
            <a:off x="6180248" y="529590"/>
            <a:ext cx="3634330" cy="1452942"/>
          </a:xfrm>
          <a:prstGeom prst="rect">
            <a:avLst/>
          </a:prstGeom>
        </p:spPr>
        <p:txBody>
          <a:bodyPr spcFirstLastPara="0" lIns="95250" tIns="47625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100000"/>
              </a:lnSpc>
            </a:pPr>
            <a:r>
              <a:rPr sz="4000" b="1">
                <a:solidFill>
                  <a:srgbClr val="004B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Stay </a:t>
            </a:r>
            <a:endParaRPr lang="en-US" sz="4000" b="1">
              <a:solidFill>
                <a:srgbClr val="004B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hangingPunct="0">
              <a:lnSpc>
                <a:spcPct val="100000"/>
              </a:lnSpc>
            </a:pPr>
            <a:r>
              <a:rPr sz="4000" b="1">
                <a:solidFill>
                  <a:srgbClr val="004B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Experience®</a:t>
            </a:r>
          </a:p>
        </p:txBody>
      </p:sp>
      <p:pic>
        <p:nvPicPr>
          <p:cNvPr id="33" name="Picture 32" descr="A group of people posing for a photo">
            <a:extLst>
              <a:ext uri="{FF2B5EF4-FFF2-40B4-BE49-F238E27FC236}">
                <a16:creationId xmlns:a16="http://schemas.microsoft.com/office/drawing/2014/main" id="{21E150CF-D898-55BA-44CB-60A1EC4B2A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428" y="474176"/>
            <a:ext cx="4333361" cy="2644571"/>
          </a:xfrm>
          <a:prstGeom prst="rect">
            <a:avLst/>
          </a:prstGeom>
        </p:spPr>
      </p:pic>
      <p:pic>
        <p:nvPicPr>
          <p:cNvPr id="35" name="Picture 34" descr="Family stay pic">
            <a:extLst>
              <a:ext uri="{FF2B5EF4-FFF2-40B4-BE49-F238E27FC236}">
                <a16:creationId xmlns:a16="http://schemas.microsoft.com/office/drawing/2014/main" id="{35BF13D4-22A9-4B17-FDAA-8408478A5E6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2"/>
          <a:stretch/>
        </p:blipFill>
        <p:spPr>
          <a:xfrm>
            <a:off x="158428" y="3282479"/>
            <a:ext cx="4333361" cy="30936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067450e-7df5-4bb7-a748-f7c5eff5b692" xsi:nil="true"/>
    <lcf76f155ced4ddcb4097134ff3c332f xmlns="f73d4b22-5b23-44a0-bc6b-9bac75aff085">
      <Terms xmlns="http://schemas.microsoft.com/office/infopath/2007/PartnerControls"/>
    </lcf76f155ced4ddcb4097134ff3c332f>
    <SharedWithUsers xmlns="825ae176-405e-4596-a4b1-c463977585f5">
      <UserInfo>
        <DisplayName>Natalie Regan</DisplayName>
        <AccountId>15981</AccountId>
        <AccountType/>
      </UserInfo>
      <UserInfo>
        <DisplayName>Katie  Cizel</DisplayName>
        <AccountId>15469</AccountId>
        <AccountType/>
      </UserInfo>
      <UserInfo>
        <DisplayName>Emma Rojas</DisplayName>
        <AccountId>51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4BF850C3C2754A8155361F0745FBBA" ma:contentTypeVersion="18" ma:contentTypeDescription="Create a new document." ma:contentTypeScope="" ma:versionID="1d6209a9a43979d9854f1600e052e295">
  <xsd:schema xmlns:xsd="http://www.w3.org/2001/XMLSchema" xmlns:xs="http://www.w3.org/2001/XMLSchema" xmlns:p="http://schemas.microsoft.com/office/2006/metadata/properties" xmlns:ns2="f73d4b22-5b23-44a0-bc6b-9bac75aff085" xmlns:ns3="825ae176-405e-4596-a4b1-c463977585f5" xmlns:ns4="c067450e-7df5-4bb7-a748-f7c5eff5b692" targetNamespace="http://schemas.microsoft.com/office/2006/metadata/properties" ma:root="true" ma:fieldsID="0c99e91ea85b3b476fcdae1184959064" ns2:_="" ns3:_="" ns4:_="">
    <xsd:import namespace="f73d4b22-5b23-44a0-bc6b-9bac75aff085"/>
    <xsd:import namespace="825ae176-405e-4596-a4b1-c463977585f5"/>
    <xsd:import namespace="c067450e-7df5-4bb7-a748-f7c5eff5b6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3d4b22-5b23-44a0-bc6b-9bac75aff0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13b55be-9eff-4fc4-a2bc-6740a941ff7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5ae176-405e-4596-a4b1-c463977585f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67450e-7df5-4bb7-a748-f7c5eff5b692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31a38c9f-0fd8-4a70-9ea6-cb8e1a85d99f}" ma:internalName="TaxCatchAll" ma:showField="CatchAllData" ma:web="c067450e-7df5-4bb7-a748-f7c5eff5b6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58D516-3451-4356-8015-3AC8AA274BAC}">
  <ds:schemaRefs>
    <ds:schemaRef ds:uri="825ae176-405e-4596-a4b1-c463977585f5"/>
    <ds:schemaRef ds:uri="c067450e-7df5-4bb7-a748-f7c5eff5b692"/>
    <ds:schemaRef ds:uri="f73d4b22-5b23-44a0-bc6b-9bac75aff08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71FBC33-C99F-44E5-BD02-3D5E27E84F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BC5134B-BCC6-4544-B7B0-8890C399CA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3d4b22-5b23-44a0-bc6b-9bac75aff085"/>
    <ds:schemaRef ds:uri="825ae176-405e-4596-a4b1-c463977585f5"/>
    <ds:schemaRef ds:uri="c067450e-7df5-4bb7-a748-f7c5eff5b6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20</Slides>
  <Notes>6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33</cp:revision>
  <dcterms:created xsi:type="dcterms:W3CDTF">2023-10-20T16:15:27Z</dcterms:created>
  <dcterms:modified xsi:type="dcterms:W3CDTF">2025-09-18T16:50:08Z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0x0101004F4BF850C3C2754A8155361F0745FBBA</vt:lpwstr>
  </property>
  <property fmtid="{D5CDD505-2E9C-101B-9397-08002B2CF9AE}" pid="3" name="MediaServiceImageTags">
    <vt:lpwstr/>
  </property>
</Properties>
</file>