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73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B8413C-C663-273E-46A9-CFBF773B5DBE}" v="24" dt="2024-09-06T20:41:30.252"/>
    <p1510:client id="{A5D60587-51A2-3B57-9F94-8D1DB9EFEEE1}" v="22" dt="2024-09-06T20:39:45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hyperlink" Target="https://xperitas.org/sites/default/files/2023-02/pr_highlights%20%28720p%29.mp4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2/pu_highlights%20%28Original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6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1.jpeg"/><Relationship Id="rId5" Type="http://schemas.openxmlformats.org/officeDocument/2006/relationships/image" Target="../media/image28.png"/><Relationship Id="rId10" Type="http://schemas.openxmlformats.org/officeDocument/2006/relationships/image" Target="../media/image40.jpeg"/><Relationship Id="rId4" Type="http://schemas.openxmlformats.org/officeDocument/2006/relationships/image" Target="../media/image27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600">
                <a:latin typeface="Arial"/>
                <a:cs typeface="Arial"/>
              </a:rPr>
              <a:t>Peru</a:t>
            </a:r>
            <a:endParaRPr lang="en-US" sz="9600"/>
          </a:p>
        </p:txBody>
      </p:sp>
      <p:pic>
        <p:nvPicPr>
          <p:cNvPr id="12" name="Picture 11" descr="A road next to the ocean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" t="13093" r="-297" b="16259"/>
          <a:stretch/>
        </p:blipFill>
        <p:spPr>
          <a:xfrm>
            <a:off x="19472" y="0"/>
            <a:ext cx="6566325" cy="69434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46733" y="4453491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Peru </a:t>
            </a:r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7784534" y="3819640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1993811" y="3908288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Grounds for Change</a:t>
            </a:r>
            <a:endParaRPr lang="en-US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7338805" y="4405451"/>
            <a:ext cx="4007716" cy="70637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7185009" y="368855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1663071" y="4404978"/>
            <a:ext cx="4393013" cy="181386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/>
                <a:cs typeface="Arial"/>
              </a:rPr>
              <a:t>Nat'l</a:t>
            </a:r>
            <a:r>
              <a:rPr lang="en-US" sz="2000">
                <a:latin typeface="Arial"/>
                <a:cs typeface="Arial"/>
              </a:rPr>
              <a:t> Spanish Exam discount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663439" y="2506512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Household income of $60,000 or less</a:t>
            </a:r>
            <a:endParaRPr lang="en-US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1382888" y="379005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Round-Trip Airfare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In-Country Transportation Per Itinerary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Family Stay Experience</a:t>
            </a:r>
            <a:r>
              <a:rPr lang="en-US" sz="2400">
                <a:ea typeface="+mn-lt"/>
                <a:cs typeface="+mn-lt"/>
              </a:rPr>
              <a:t>®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Medical Insurance</a:t>
            </a:r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 for Early Bird Registrants</a:t>
            </a:r>
            <a:endParaRPr lang="en-US" sz="1400">
              <a:latin typeface="Arial"/>
              <a:cs typeface="Arial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>
                <a:latin typeface="Arial Bold"/>
              </a:rPr>
              <a:t>Schedules</a:t>
            </a:r>
            <a:endParaRPr lang="en-US" sz="405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-10800000">
            <a:off x="8250899" y="0"/>
            <a:ext cx="3941101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693217" y="5569116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245821" y="584200"/>
            <a:ext cx="335181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539571" y="3023624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550705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519251" y="4778673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4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4" y="347600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4" y="5170943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2124402" y="3120829"/>
            <a:ext cx="605020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2127193" y="582024"/>
            <a:ext cx="5872915" cy="23227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>
                <a:ea typeface="+mn-lt"/>
                <a:cs typeface="+mn-lt"/>
              </a:rPr>
              <a:t>.</a:t>
            </a:r>
            <a:r>
              <a:rPr lang="en-US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550703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539571" y="3046876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549375" y="4785113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2124005" y="4662932"/>
            <a:ext cx="6137053" cy="23042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>
              <a:solidFill>
                <a:srgbClr val="004B87"/>
              </a:solidFill>
            </a:endParaRPr>
          </a:p>
          <a:p>
            <a:r>
              <a:rPr lang="en-US" sz="2400">
                <a:latin typeface="Arial"/>
                <a:cs typeface="Arial"/>
              </a:rPr>
              <a:t>Travelers are registered in STEP and can count on the U.S. State Department’s assistance with emergency situations, while also receiving routine updates about the destination</a:t>
            </a:r>
            <a:endParaRPr lang="en-US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7403" y="2507411"/>
            <a:ext cx="3315419" cy="24182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Fill out the forms in the portal, particularly the Personal and Health Information section.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Pay attention to the newsletters that will be sent out starting in September. 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Bethany@Xperitas.org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to go to Peru?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Spanish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for your child to go to Peru?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Spanish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2668" t="222" r="22195" b="-445"/>
          <a:stretch/>
        </p:blipFill>
        <p:spPr bwMode="auto">
          <a:xfrm>
            <a:off x="8010169" y="557587"/>
            <a:ext cx="3310833" cy="41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4742845" y="188514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group of girls with a llama&#10;&#10;Description automatically generated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655089" y="325848"/>
            <a:ext cx="4283623" cy="2850381"/>
          </a:xfrm>
          <a:prstGeom prst="rect">
            <a:avLst/>
          </a:prstGeom>
        </p:spPr>
      </p:pic>
      <p:pic>
        <p:nvPicPr>
          <p:cNvPr id="12" name="Florian Wehd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7628611" y="326566"/>
            <a:ext cx="4295732" cy="2863821"/>
          </a:xfrm>
          <a:prstGeom prst="rect">
            <a:avLst/>
          </a:prstGeom>
        </p:spPr>
      </p:pic>
      <p:pic>
        <p:nvPicPr>
          <p:cNvPr id="14" name="Picture 13" descr="Stone walls with a mountain in the background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165" y="3641659"/>
            <a:ext cx="2002454" cy="3003681"/>
          </a:xfrm>
          <a:prstGeom prst="rect">
            <a:avLst/>
          </a:prstGeom>
        </p:spPr>
      </p:pic>
      <p:pic>
        <p:nvPicPr>
          <p:cNvPr id="17" name="Picture 16" descr="A boat on the water with Lake Titicaca in the background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32" t="-830" r="5800" b="-315"/>
          <a:stretch/>
        </p:blipFill>
        <p:spPr>
          <a:xfrm>
            <a:off x="7428350" y="3664072"/>
            <a:ext cx="4494534" cy="2881820"/>
          </a:xfrm>
          <a:prstGeom prst="rect">
            <a:avLst/>
          </a:prstGeom>
        </p:spPr>
      </p:pic>
      <p:pic>
        <p:nvPicPr>
          <p:cNvPr id="19" name="Picture 18" descr="A large white building with towers and people walking around with Cathedral of Lima in the background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716" b="8716"/>
          <a:stretch/>
        </p:blipFill>
        <p:spPr>
          <a:xfrm>
            <a:off x="2841419" y="4199242"/>
            <a:ext cx="4268535" cy="2349620"/>
          </a:xfrm>
          <a:prstGeom prst="rect">
            <a:avLst/>
          </a:prstGeom>
        </p:spPr>
      </p:pic>
      <p:pic>
        <p:nvPicPr>
          <p:cNvPr id="9" name="Picture 8" descr="A building with a flag on top&#10;&#10;Description automatically generated">
            <a:extLst>
              <a:ext uri="{FF2B5EF4-FFF2-40B4-BE49-F238E27FC236}">
                <a16:creationId xmlns:a16="http://schemas.microsoft.com/office/drawing/2014/main" id="{8E8AF660-22B2-8ABA-B6F5-C48D91C6984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-83" r="483" b="17883"/>
          <a:stretch/>
        </p:blipFill>
        <p:spPr>
          <a:xfrm>
            <a:off x="5128309" y="326566"/>
            <a:ext cx="2305195" cy="28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plate of food on a table&#10;&#10;Description automatically generated"/>
          <p:cNvPicPr/>
          <p:nvPr/>
        </p:nvPicPr>
        <p:blipFill rotWithShape="1">
          <a:blip r:embed="rId7"/>
          <a:srcRect l="21839" r="21839"/>
          <a:stretch/>
        </p:blipFill>
        <p:spPr>
          <a:xfrm>
            <a:off x="315276" y="3688775"/>
            <a:ext cx="2191693" cy="2918477"/>
          </a:xfrm>
          <a:prstGeom prst="rect">
            <a:avLst/>
          </a:prstGeom>
        </p:spPr>
      </p:pic>
      <p:pic>
        <p:nvPicPr>
          <p:cNvPr id="14" name="Picture 13" descr="A group of chicken on a skewer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75" r="6975"/>
          <a:stretch/>
        </p:blipFill>
        <p:spPr>
          <a:xfrm>
            <a:off x="7071962" y="3688775"/>
            <a:ext cx="4480878" cy="2916063"/>
          </a:xfrm>
          <a:prstGeom prst="rect">
            <a:avLst/>
          </a:prstGeom>
        </p:spPr>
      </p:pic>
      <p:pic>
        <p:nvPicPr>
          <p:cNvPr id="16" name="Picture 15" descr="A tomato stuffed with meat and cheese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560" t="2985" r="280" b="19403"/>
          <a:stretch/>
        </p:blipFill>
        <p:spPr>
          <a:xfrm>
            <a:off x="2835665" y="4273956"/>
            <a:ext cx="4020572" cy="2333805"/>
          </a:xfrm>
          <a:prstGeom prst="rect">
            <a:avLst/>
          </a:prstGeom>
        </p:spPr>
      </p:pic>
      <p:pic>
        <p:nvPicPr>
          <p:cNvPr id="20" name="Picture 19" descr="A plate of food with a fork and knife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525" y="132118"/>
            <a:ext cx="4371856" cy="3270489"/>
          </a:xfrm>
          <a:prstGeom prst="rect">
            <a:avLst/>
          </a:prstGeom>
        </p:spPr>
      </p:pic>
      <p:pic>
        <p:nvPicPr>
          <p:cNvPr id="22" name="Picture 21" descr="A plate of food on a white plate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87" r="7687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plate of food on a white surface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1688" t="-725" r="-512" b="362"/>
          <a:stretch/>
        </p:blipFill>
        <p:spPr>
          <a:xfrm>
            <a:off x="5215819" y="282911"/>
            <a:ext cx="2572341" cy="310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357738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C88610-831B-4352-BAFF-B6E01FDA9DF1}">
  <ds:schemaRefs>
    <ds:schemaRef ds:uri="825ae176-405e-4596-a4b1-c463977585f5"/>
    <ds:schemaRef ds:uri="c067450e-7df5-4bb7-a748-f7c5eff5b692"/>
    <ds:schemaRef ds:uri="f73d4b22-5b23-44a0-bc6b-9bac75aff0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825ae176-405e-4596-a4b1-c463977585f5"/>
    <ds:schemaRef ds:uri="c067450e-7df5-4bb7-a748-f7c5eff5b692"/>
    <ds:schemaRef ds:uri="f73d4b22-5b23-44a0-bc6b-9bac75aff08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2023-10-20T16:15:27Z</dcterms:created>
  <dcterms:modified xsi:type="dcterms:W3CDTF">2024-10-04T14:34:46Z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