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5"/>
  </p:notesMasterIdLst>
  <p:sldIdLst>
    <p:sldId id="279" r:id="rId5"/>
    <p:sldId id="261" r:id="rId6"/>
    <p:sldId id="262" r:id="rId7"/>
    <p:sldId id="280" r:id="rId8"/>
    <p:sldId id="263" r:id="rId9"/>
    <p:sldId id="264" r:id="rId10"/>
    <p:sldId id="260" r:id="rId11"/>
    <p:sldId id="265" r:id="rId12"/>
    <p:sldId id="266" r:id="rId13"/>
    <p:sldId id="267" r:id="rId14"/>
    <p:sldId id="288" r:id="rId15"/>
    <p:sldId id="287" r:id="rId16"/>
    <p:sldId id="283" r:id="rId17"/>
    <p:sldId id="269" r:id="rId18"/>
    <p:sldId id="285" r:id="rId19"/>
    <p:sldId id="270" r:id="rId20"/>
    <p:sldId id="273" r:id="rId21"/>
    <p:sldId id="274" r:id="rId22"/>
    <p:sldId id="276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4B87"/>
    <a:srgbClr val="E07E3C"/>
    <a:srgbClr val="A4D65E"/>
    <a:srgbClr val="F1BE48"/>
    <a:srgbClr val="ABC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0137AF-CA07-7E59-6F4A-3FCB079906E6}" v="18" dt="2024-09-06T18:18:58.8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571" autoAdjust="0"/>
    <p:restoredTop sz="94674" autoAdjust="0"/>
  </p:normalViewPr>
  <p:slideViewPr>
    <p:cSldViewPr snapToGrid="0">
      <p:cViewPr varScale="1">
        <p:scale>
          <a:sx n="78" d="100"/>
          <a:sy n="78" d="100"/>
        </p:scale>
        <p:origin x="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 Cizel" userId="S::katie@xperitas.org::309f8464-9408-477e-aece-c444c00ba54d" providerId="AD" clId="Web-{960137AF-CA07-7E59-6F4A-3FCB079906E6}"/>
    <pc:docChg chg="addSld delSld modSld">
      <pc:chgData name="Katie  Cizel" userId="S::katie@xperitas.org::309f8464-9408-477e-aece-c444c00ba54d" providerId="AD" clId="Web-{960137AF-CA07-7E59-6F4A-3FCB079906E6}" dt="2024-09-06T18:18:56.679" v="14" actId="20577"/>
      <pc:docMkLst>
        <pc:docMk/>
      </pc:docMkLst>
      <pc:sldChg chg="add del">
        <pc:chgData name="Katie  Cizel" userId="S::katie@xperitas.org::309f8464-9408-477e-aece-c444c00ba54d" providerId="AD" clId="Web-{960137AF-CA07-7E59-6F4A-3FCB079906E6}" dt="2024-09-06T18:07:35.701" v="9"/>
        <pc:sldMkLst>
          <pc:docMk/>
          <pc:sldMk cId="0" sldId="269"/>
        </pc:sldMkLst>
      </pc:sldChg>
      <pc:sldChg chg="add del">
        <pc:chgData name="Katie  Cizel" userId="S::katie@xperitas.org::309f8464-9408-477e-aece-c444c00ba54d" providerId="AD" clId="Web-{960137AF-CA07-7E59-6F4A-3FCB079906E6}" dt="2024-09-06T18:07:35.748" v="11"/>
        <pc:sldMkLst>
          <pc:docMk/>
          <pc:sldMk cId="0" sldId="270"/>
        </pc:sldMkLst>
      </pc:sldChg>
      <pc:sldChg chg="add del">
        <pc:chgData name="Katie  Cizel" userId="S::katie@xperitas.org::309f8464-9408-477e-aece-c444c00ba54d" providerId="AD" clId="Web-{960137AF-CA07-7E59-6F4A-3FCB079906E6}" dt="2024-09-06T18:07:35.764" v="12"/>
        <pc:sldMkLst>
          <pc:docMk/>
          <pc:sldMk cId="0" sldId="273"/>
        </pc:sldMkLst>
      </pc:sldChg>
      <pc:sldChg chg="del">
        <pc:chgData name="Katie  Cizel" userId="S::katie@xperitas.org::309f8464-9408-477e-aece-c444c00ba54d" providerId="AD" clId="Web-{960137AF-CA07-7E59-6F4A-3FCB079906E6}" dt="2024-09-06T18:07:09.341" v="5"/>
        <pc:sldMkLst>
          <pc:docMk/>
          <pc:sldMk cId="3562783904" sldId="277"/>
        </pc:sldMkLst>
      </pc:sldChg>
      <pc:sldChg chg="modSp">
        <pc:chgData name="Katie  Cizel" userId="S::katie@xperitas.org::309f8464-9408-477e-aece-c444c00ba54d" providerId="AD" clId="Web-{960137AF-CA07-7E59-6F4A-3FCB079906E6}" dt="2024-09-06T18:18:56.679" v="14" actId="20577"/>
        <pc:sldMkLst>
          <pc:docMk/>
          <pc:sldMk cId="0" sldId="278"/>
        </pc:sldMkLst>
        <pc:spChg chg="mod">
          <ac:chgData name="Katie  Cizel" userId="S::katie@xperitas.org::309f8464-9408-477e-aece-c444c00ba54d" providerId="AD" clId="Web-{960137AF-CA07-7E59-6F4A-3FCB079906E6}" dt="2024-09-06T18:18:56.679" v="14" actId="20577"/>
          <ac:spMkLst>
            <pc:docMk/>
            <pc:sldMk cId="0" sldId="278"/>
            <ac:spMk id="10" creationId="{00000000-0000-0000-0000-000000000000}"/>
          </ac:spMkLst>
        </pc:spChg>
      </pc:sldChg>
      <pc:sldChg chg="del">
        <pc:chgData name="Katie  Cizel" userId="S::katie@xperitas.org::309f8464-9408-477e-aece-c444c00ba54d" providerId="AD" clId="Web-{960137AF-CA07-7E59-6F4A-3FCB079906E6}" dt="2024-09-06T18:07:02.262" v="4"/>
        <pc:sldMkLst>
          <pc:docMk/>
          <pc:sldMk cId="303008722" sldId="281"/>
        </pc:sldMkLst>
      </pc:sldChg>
      <pc:sldChg chg="add del">
        <pc:chgData name="Katie  Cizel" userId="S::katie@xperitas.org::309f8464-9408-477e-aece-c444c00ba54d" providerId="AD" clId="Web-{960137AF-CA07-7E59-6F4A-3FCB079906E6}" dt="2024-09-06T18:07:35.686" v="8"/>
        <pc:sldMkLst>
          <pc:docMk/>
          <pc:sldMk cId="294877150" sldId="283"/>
        </pc:sldMkLst>
      </pc:sldChg>
      <pc:sldChg chg="add">
        <pc:chgData name="Katie  Cizel" userId="S::katie@xperitas.org::309f8464-9408-477e-aece-c444c00ba54d" providerId="AD" clId="Web-{960137AF-CA07-7E59-6F4A-3FCB079906E6}" dt="2024-09-06T18:07:35.717" v="10"/>
        <pc:sldMkLst>
          <pc:docMk/>
          <pc:sldMk cId="20280109" sldId="285"/>
        </pc:sldMkLst>
      </pc:sldChg>
      <pc:sldChg chg="add">
        <pc:chgData name="Katie  Cizel" userId="S::katie@xperitas.org::309f8464-9408-477e-aece-c444c00ba54d" providerId="AD" clId="Web-{960137AF-CA07-7E59-6F4A-3FCB079906E6}" dt="2024-09-06T18:07:34.826" v="7"/>
        <pc:sldMkLst>
          <pc:docMk/>
          <pc:sldMk cId="768782815" sldId="287"/>
        </pc:sldMkLst>
      </pc:sldChg>
      <pc:sldChg chg="add">
        <pc:chgData name="Katie  Cizel" userId="S::katie@xperitas.org::309f8464-9408-477e-aece-c444c00ba54d" providerId="AD" clId="Web-{960137AF-CA07-7E59-6F4A-3FCB079906E6}" dt="2024-09-06T18:07:32.904" v="6"/>
        <pc:sldMkLst>
          <pc:docMk/>
          <pc:sldMk cId="820291812" sldId="28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360D4-1468-4951-91CA-2B91B0596F0F}" type="datetimeFigureOut">
              <a:t>9/6/2024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45007-2F02-4852-9482-C608AF0D7D5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0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Depends on the language (Spanish/German)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04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Early Bird discount page – delete if the parent meeting is happening after this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96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WITHOUT early bird special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74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STEP: remove section from Puerto Rico (domestic location)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58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LEADERS:</a:t>
            </a:r>
          </a:p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Please insert your Custom Registration</a:t>
            </a:r>
          </a:p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Page QR code your Program Manager emailed you </a:t>
            </a:r>
          </a:p>
          <a:p>
            <a:pPr algn="l" hangingPunct="0">
              <a:lnSpc>
                <a:spcPct val="100000"/>
              </a:lnSpc>
            </a:pPr>
            <a:endParaRPr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endParaRPr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9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3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6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8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4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7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5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4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3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0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6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hyperlink" Target="https://xperitas.org/sites/default/files/2023-02/gr_fr_highlights%20%281080p%29.mp4" TargetMode="External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Relationship Id="rId9" Type="http://schemas.openxmlformats.org/officeDocument/2006/relationships/image" Target="../media/image4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xperitas.org/sites/default/files/2023-05/RAA-Flyer_0.pd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xperitas.org/resources/medical-insurance" TargetMode="External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5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Virginie@Xperitas.org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hyperlink" Target="mailto:Hanna@Xperitas.org" TargetMode="External"/><Relationship Id="rId4" Type="http://schemas.openxmlformats.org/officeDocument/2006/relationships/hyperlink" Target="mailto:Matthew@Xperitas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jpeg"/><Relationship Id="rId5" Type="http://schemas.openxmlformats.org/officeDocument/2006/relationships/image" Target="../media/image11.svg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hyperlink" Target="https://xperitas.org/sites/default/files/2023-03/MKG_xperitas_1min%281080p%29.mp4" TargetMode="External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28.png"/><Relationship Id="rId7" Type="http://schemas.openxmlformats.org/officeDocument/2006/relationships/image" Target="../media/image35.PNG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9.jpeg"/><Relationship Id="rId5" Type="http://schemas.openxmlformats.org/officeDocument/2006/relationships/image" Target="../media/image27.png"/><Relationship Id="rId10" Type="http://schemas.openxmlformats.org/officeDocument/2006/relationships/image" Target="../media/image38.jpeg"/><Relationship Id="rId4" Type="http://schemas.openxmlformats.org/officeDocument/2006/relationships/image" Target="../media/image26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5.svg"/><Relationship Id="rId7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3289228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9489989" y="4534931"/>
            <a:ext cx="2403839" cy="2119326"/>
          </a:xfrm>
          <a:custGeom>
            <a:avLst/>
            <a:gdLst/>
            <a:ahLst/>
            <a:cxnLst/>
            <a:rect l="l" t="t" r="r" b="b"/>
            <a:pathLst>
              <a:path w="7557723" h="6335623">
                <a:moveTo>
                  <a:pt x="0" y="0"/>
                </a:moveTo>
                <a:lnTo>
                  <a:pt x="7557723" y="0"/>
                </a:lnTo>
                <a:lnTo>
                  <a:pt x="7557723" y="6335623"/>
                </a:lnTo>
                <a:lnTo>
                  <a:pt x="0" y="63356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TextBox 9"/>
          <p:cNvSpPr txBox="1"/>
          <p:nvPr/>
        </p:nvSpPr>
        <p:spPr>
          <a:xfrm>
            <a:off x="6825720" y="2410196"/>
            <a:ext cx="3650536" cy="573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6"/>
              </a:lnSpc>
            </a:pPr>
            <a:r>
              <a:rPr lang="en-US" sz="3504" spc="631">
                <a:solidFill>
                  <a:srgbClr val="000000"/>
                </a:solidFill>
                <a:latin typeface="Arial"/>
              </a:rPr>
              <a:t>LET’S GO 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9312DD-DEB7-CF52-8F8C-174DF8671CA9}"/>
              </a:ext>
            </a:extLst>
          </p:cNvPr>
          <p:cNvSpPr txBox="1"/>
          <p:nvPr/>
        </p:nvSpPr>
        <p:spPr>
          <a:xfrm>
            <a:off x="6643750" y="3123451"/>
            <a:ext cx="5334561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7200" dirty="0">
                <a:latin typeface="Arial"/>
                <a:cs typeface="Arial"/>
              </a:rPr>
              <a:t>France &amp;</a:t>
            </a:r>
          </a:p>
          <a:p>
            <a:r>
              <a:rPr lang="en-US" sz="7200" dirty="0">
                <a:latin typeface="Arial"/>
                <a:cs typeface="Arial"/>
              </a:rPr>
              <a:t>Germany</a:t>
            </a:r>
            <a:r>
              <a:rPr lang="en-US" sz="8800" dirty="0">
                <a:latin typeface="Arial"/>
                <a:cs typeface="Arial"/>
              </a:rPr>
              <a:t>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1318E8-0110-198C-C520-AF25F1EEA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2" r="18392"/>
          <a:stretch/>
        </p:blipFill>
        <p:spPr>
          <a:xfrm>
            <a:off x="-5928" y="0"/>
            <a:ext cx="6539511" cy="6899849"/>
          </a:xfrm>
          <a:prstGeom prst="rect">
            <a:avLst/>
          </a:prstGeom>
        </p:spPr>
      </p:pic>
      <p:pic>
        <p:nvPicPr>
          <p:cNvPr id="3" name="Picture 2" descr="A blue and orange text on a black background">
            <a:extLst>
              <a:ext uri="{FF2B5EF4-FFF2-40B4-BE49-F238E27FC236}">
                <a16:creationId xmlns:a16="http://schemas.microsoft.com/office/drawing/2014/main" id="{CBFBD935-58B5-4D17-15E6-457D2115F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040" y="1148080"/>
            <a:ext cx="3100722" cy="9455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0"/>
            <a:ext cx="11175249" cy="3524250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23401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ED81C7-DD43-D5A6-EAAC-35B458B1DB5E}"/>
              </a:ext>
            </a:extLst>
          </p:cNvPr>
          <p:cNvGrpSpPr/>
          <p:nvPr/>
        </p:nvGrpSpPr>
        <p:grpSpPr>
          <a:xfrm>
            <a:off x="1643603" y="1164194"/>
            <a:ext cx="9769733" cy="2428114"/>
            <a:chOff x="2207673" y="2036649"/>
            <a:chExt cx="7443688" cy="1850012"/>
          </a:xfrm>
        </p:grpSpPr>
        <p:pic>
          <p:nvPicPr>
            <p:cNvPr id="12" name="image.png">
              <a:extLst>
                <a:ext uri="{FF2B5EF4-FFF2-40B4-BE49-F238E27FC236}">
                  <a16:creationId xmlns:a16="http://schemas.microsoft.com/office/drawing/2014/main" id="{BBC4FDDE-4AC1-6C5E-8634-030212EFF351}"/>
                </a:ext>
              </a:extLst>
            </p:cNvPr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207673" y="2036649"/>
              <a:ext cx="7443688" cy="1615157"/>
            </a:xfrm>
            <a:prstGeom prst="rect">
              <a:avLst/>
            </a:prstGeom>
          </p:spPr>
        </p:pic>
        <p:pic>
          <p:nvPicPr>
            <p:cNvPr id="13" name="SolidStrokeShapeSquare">
              <a:extLst>
                <a:ext uri="{FF2B5EF4-FFF2-40B4-BE49-F238E27FC236}">
                  <a16:creationId xmlns:a16="http://schemas.microsoft.com/office/drawing/2014/main" id="{F4BB856C-099C-0515-0649-BEA1666D5D2D}"/>
                </a:ext>
              </a:extLst>
            </p:cNvPr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2704375" y="2188380"/>
              <a:ext cx="392714" cy="383789"/>
            </a:xfrm>
            <a:prstGeom prst="rect">
              <a:avLst/>
            </a:prstGeom>
          </p:spPr>
        </p:pic>
        <p:pic>
          <p:nvPicPr>
            <p:cNvPr id="14" name="SolidStrokeShapeSquare copy 1">
              <a:extLst>
                <a:ext uri="{FF2B5EF4-FFF2-40B4-BE49-F238E27FC236}">
                  <a16:creationId xmlns:a16="http://schemas.microsoft.com/office/drawing/2014/main" id="{E2486339-497C-1070-6597-23BC85B4517C}"/>
                </a:ext>
              </a:extLst>
            </p:cNvPr>
            <p:cNvPicPr/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211303" y="2295483"/>
              <a:ext cx="1001185" cy="1388912"/>
            </a:xfrm>
            <a:prstGeom prst="rect">
              <a:avLst/>
            </a:prstGeom>
          </p:spPr>
        </p:pic>
        <p:pic>
          <p:nvPicPr>
            <p:cNvPr id="15" name="Line-9">
              <a:extLst>
                <a:ext uri="{FF2B5EF4-FFF2-40B4-BE49-F238E27FC236}">
                  <a16:creationId xmlns:a16="http://schemas.microsoft.com/office/drawing/2014/main" id="{EE544BDF-DB95-327E-9218-A5EB26BE46E2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10800000">
              <a:off x="7131337" y="2786378"/>
              <a:ext cx="1286795" cy="580555"/>
            </a:xfrm>
            <a:prstGeom prst="rect">
              <a:avLst/>
            </a:prstGeom>
          </p:spPr>
        </p:pic>
        <p:pic>
          <p:nvPicPr>
            <p:cNvPr id="16" name="Line-9 copy 1">
              <a:extLst>
                <a:ext uri="{FF2B5EF4-FFF2-40B4-BE49-F238E27FC236}">
                  <a16:creationId xmlns:a16="http://schemas.microsoft.com/office/drawing/2014/main" id="{50906077-505C-B934-58A4-02A05676A8A3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5400000">
              <a:off x="2178778" y="2905872"/>
              <a:ext cx="1443909" cy="517669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326B1A8-5564-E96C-B637-71E4B71ECB62}"/>
              </a:ext>
            </a:extLst>
          </p:cNvPr>
          <p:cNvSpPr/>
          <p:nvPr/>
        </p:nvSpPr>
        <p:spPr>
          <a:xfrm>
            <a:off x="2528419" y="4363612"/>
            <a:ext cx="8151912" cy="696176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ctr" hangingPunct="0">
              <a:lnSpc>
                <a:spcPct val="100000"/>
              </a:lnSpc>
            </a:pPr>
            <a:r>
              <a:rPr sz="1687" dirty="0">
                <a:solidFill>
                  <a:srgbClr val="717274"/>
                </a:solidFill>
                <a:latin typeface="Lato"/>
                <a:cs typeface="Lato"/>
              </a:rPr>
              <a:t>Video can be accessed via the </a:t>
            </a:r>
            <a:r>
              <a:rPr sz="1687" b="1" dirty="0">
                <a:solidFill>
                  <a:srgbClr val="000000"/>
                </a:solidFill>
                <a:latin typeface="Lato"/>
                <a:cs typeface="Lato"/>
              </a:rPr>
              <a:t>clickable link above</a:t>
            </a:r>
            <a:r>
              <a:rPr sz="1687" dirty="0">
                <a:solidFill>
                  <a:srgbClr val="717274"/>
                </a:solidFill>
                <a:latin typeface="Lato"/>
                <a:cs typeface="Lato"/>
              </a:rPr>
              <a:t>. Due to restrictions regarding video cloud applications like YouTube and Vimeo, you will have to </a:t>
            </a:r>
            <a:r>
              <a:rPr sz="1687" b="1" dirty="0">
                <a:solidFill>
                  <a:srgbClr val="000000"/>
                </a:solidFill>
                <a:latin typeface="Lato"/>
                <a:cs typeface="Lato"/>
              </a:rPr>
              <a:t>download this to your local device</a:t>
            </a:r>
            <a:r>
              <a:rPr sz="1687" dirty="0">
                <a:solidFill>
                  <a:srgbClr val="717274"/>
                </a:solidFill>
                <a:latin typeface="Lato"/>
                <a:cs typeface="Lato"/>
              </a:rPr>
              <a:t> and insert it into the presentation.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10D90D-55BA-C460-9499-DC1A349DCC5F}"/>
              </a:ext>
            </a:extLst>
          </p:cNvPr>
          <p:cNvSpPr/>
          <p:nvPr/>
        </p:nvSpPr>
        <p:spPr>
          <a:xfrm>
            <a:off x="4299113" y="3765352"/>
            <a:ext cx="4827624" cy="533400"/>
          </a:xfrm>
          <a:prstGeom prst="rect">
            <a:avLst/>
          </a:prstGeom>
        </p:spPr>
        <p:txBody>
          <a:bodyPr spcFirstLastPara="0" lIns="95250" tIns="9525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sz="2250" dirty="0">
                <a:solidFill>
                  <a:srgbClr val="717274"/>
                </a:solidFill>
                <a:latin typeface="Lato"/>
                <a:ea typeface="+mn-ea"/>
                <a:cs typeface="Lato"/>
              </a:rPr>
              <a:t>Insert </a:t>
            </a:r>
            <a:r>
              <a:rPr lang="en-US" sz="2250" dirty="0">
                <a:latin typeface="Lato"/>
                <a:cs typeface="Lato"/>
                <a:hlinkClick r:id="rId11"/>
              </a:rPr>
              <a:t>France &amp; Germany </a:t>
            </a:r>
            <a:r>
              <a:rPr lang="en-US" sz="2250" dirty="0">
                <a:solidFill>
                  <a:srgbClr val="717274"/>
                </a:solidFill>
                <a:latin typeface="Lato"/>
                <a:cs typeface="Lato"/>
              </a:rPr>
              <a:t>video</a:t>
            </a:r>
            <a:endParaRPr lang="en-US" sz="2250" dirty="0">
              <a:solidFill>
                <a:srgbClr val="717274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397419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8">
            <a:extLst>
              <a:ext uri="{FF2B5EF4-FFF2-40B4-BE49-F238E27FC236}">
                <a16:creationId xmlns:a16="http://schemas.microsoft.com/office/drawing/2014/main" id="{5999F02C-22FE-74C8-BB44-83ED9E1C95C7}"/>
              </a:ext>
            </a:extLst>
          </p:cNvPr>
          <p:cNvSpPr/>
          <p:nvPr/>
        </p:nvSpPr>
        <p:spPr>
          <a:xfrm>
            <a:off x="-6584" y="-19104"/>
            <a:ext cx="1261410" cy="6877104"/>
          </a:xfrm>
          <a:prstGeom prst="rect">
            <a:avLst/>
          </a:prstGeom>
          <a:solidFill>
            <a:srgbClr val="00B0B9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6EBA55A5-9364-E537-22BF-2DCB3107CFC7}"/>
              </a:ext>
            </a:extLst>
          </p:cNvPr>
          <p:cNvSpPr/>
          <p:nvPr/>
        </p:nvSpPr>
        <p:spPr>
          <a:xfrm rot="16200000">
            <a:off x="-1605948" y="3989397"/>
            <a:ext cx="4334454" cy="1415850"/>
          </a:xfrm>
          <a:custGeom>
            <a:avLst/>
            <a:gdLst/>
            <a:ahLst/>
            <a:cxnLst/>
            <a:rect l="l" t="t" r="r" b="b"/>
            <a:pathLst>
              <a:path w="8783923" h="8783923">
                <a:moveTo>
                  <a:pt x="0" y="0"/>
                </a:moveTo>
                <a:lnTo>
                  <a:pt x="8783923" y="0"/>
                </a:lnTo>
                <a:lnTo>
                  <a:pt x="8783923" y="8783923"/>
                </a:lnTo>
                <a:lnTo>
                  <a:pt x="0" y="87839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1BB821-B3E9-72AD-9798-5DE8B16CD3F4}"/>
              </a:ext>
            </a:extLst>
          </p:cNvPr>
          <p:cNvSpPr txBox="1"/>
          <p:nvPr/>
        </p:nvSpPr>
        <p:spPr>
          <a:xfrm>
            <a:off x="1499203" y="170653"/>
            <a:ext cx="10322315" cy="32555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latin typeface="Arial"/>
                <a:cs typeface="Times New Roman"/>
              </a:rPr>
              <a:t>"Having our child experience another culture and have his eyes opened to the world outside of his hometown was life-changing. Watching him gain confidence through this experience where he needed to challenge himself and be independent was a joy."</a:t>
            </a:r>
            <a:r>
              <a:rPr lang="en-US" sz="3200" i="1" dirty="0">
                <a:latin typeface="Arial"/>
                <a:cs typeface="Times New Roman"/>
              </a:rPr>
              <a:t> </a:t>
            </a:r>
            <a:endParaRPr lang="en-US" sz="3200" i="1">
              <a:latin typeface="Arial"/>
              <a:ea typeface="Calibri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/>
                <a:cs typeface="Times New Roman"/>
              </a:rPr>
              <a:t>- Parent of a German Immersion student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21409133-F0D0-765C-9B36-7D9B40802A55}"/>
              </a:ext>
            </a:extLst>
          </p:cNvPr>
          <p:cNvSpPr txBox="1"/>
          <p:nvPr/>
        </p:nvSpPr>
        <p:spPr>
          <a:xfrm>
            <a:off x="1633183" y="3928977"/>
            <a:ext cx="10065818" cy="251684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i="1" dirty="0">
                <a:latin typeface="Arial"/>
                <a:cs typeface="Times New Roman"/>
              </a:rPr>
              <a:t>"His increase in love for the Spanish language as well as foreign cultures. This trip fueled his desire to travel and experience more of our world." </a:t>
            </a:r>
            <a:endParaRPr lang="en-US" sz="2800" i="1">
              <a:latin typeface="Arial"/>
              <a:ea typeface="Calibri" panose="020F0502020204030204"/>
              <a:cs typeface="Calibri" panose="020F0502020204030204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/>
                <a:cs typeface="Times New Roman"/>
              </a:rPr>
              <a:t>- Parent of a Spanish Immersion student to Costa Rica</a:t>
            </a:r>
            <a:endParaRPr lang="en-US" sz="2400">
              <a:latin typeface="Arial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2B5C10-A9C6-608F-CF66-D176048F578D}"/>
              </a:ext>
            </a:extLst>
          </p:cNvPr>
          <p:cNvSpPr/>
          <p:nvPr/>
        </p:nvSpPr>
        <p:spPr>
          <a:xfrm flipV="1">
            <a:off x="2544791" y="3766867"/>
            <a:ext cx="8238227" cy="38157"/>
          </a:xfrm>
          <a:prstGeom prst="rect">
            <a:avLst/>
          </a:prstGeom>
          <a:solidFill>
            <a:srgbClr val="00B0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91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-14111"/>
            <a:ext cx="11175249" cy="1181806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09023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Body text copy">
            <a:extLst>
              <a:ext uri="{FF2B5EF4-FFF2-40B4-BE49-F238E27FC236}">
                <a16:creationId xmlns:a16="http://schemas.microsoft.com/office/drawing/2014/main" id="{D914407F-443D-A276-D5F4-9C38C1DEA86A}"/>
              </a:ext>
            </a:extLst>
          </p:cNvPr>
          <p:cNvSpPr/>
          <p:nvPr/>
        </p:nvSpPr>
        <p:spPr>
          <a:xfrm>
            <a:off x="1442510" y="274037"/>
            <a:ext cx="3634330" cy="801467"/>
          </a:xfrm>
          <a:prstGeom prst="rect">
            <a:avLst/>
          </a:prstGeom>
        </p:spPr>
        <p:txBody>
          <a:bodyPr spcFirstLastPara="0" lIns="95250" tIns="47625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Finances</a:t>
            </a:r>
          </a:p>
        </p:txBody>
      </p:sp>
      <p:sp>
        <p:nvSpPr>
          <p:cNvPr id="36" name="Freeform 24">
            <a:extLst>
              <a:ext uri="{FF2B5EF4-FFF2-40B4-BE49-F238E27FC236}">
                <a16:creationId xmlns:a16="http://schemas.microsoft.com/office/drawing/2014/main" id="{6AD849AC-2A50-96A6-F099-6DEC4863A410}"/>
              </a:ext>
            </a:extLst>
          </p:cNvPr>
          <p:cNvSpPr/>
          <p:nvPr/>
        </p:nvSpPr>
        <p:spPr>
          <a:xfrm>
            <a:off x="1366217" y="1855575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8" name="Body text copy">
            <a:extLst>
              <a:ext uri="{FF2B5EF4-FFF2-40B4-BE49-F238E27FC236}">
                <a16:creationId xmlns:a16="http://schemas.microsoft.com/office/drawing/2014/main" id="{7D0484ED-44EC-CE0F-FBBC-B970A790FDC9}"/>
              </a:ext>
            </a:extLst>
          </p:cNvPr>
          <p:cNvSpPr/>
          <p:nvPr/>
        </p:nvSpPr>
        <p:spPr>
          <a:xfrm>
            <a:off x="7736067" y="1999544"/>
            <a:ext cx="4095750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lang="en-US" sz="2400" b="1" dirty="0">
                <a:latin typeface="Arial"/>
                <a:cs typeface="Arial"/>
              </a:rPr>
              <a:t>Fundraising Ideas</a:t>
            </a:r>
          </a:p>
        </p:txBody>
      </p:sp>
      <p:sp>
        <p:nvSpPr>
          <p:cNvPr id="40" name="Body text copy">
            <a:extLst>
              <a:ext uri="{FF2B5EF4-FFF2-40B4-BE49-F238E27FC236}">
                <a16:creationId xmlns:a16="http://schemas.microsoft.com/office/drawing/2014/main" id="{6743B300-9913-40A0-2654-081668E89E1B}"/>
              </a:ext>
            </a:extLst>
          </p:cNvPr>
          <p:cNvSpPr/>
          <p:nvPr/>
        </p:nvSpPr>
        <p:spPr>
          <a:xfrm>
            <a:off x="1964621" y="4195119"/>
            <a:ext cx="2255309" cy="504472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lang="en-US" sz="2400" b="1" dirty="0">
                <a:latin typeface="Arial"/>
                <a:cs typeface="Arial"/>
              </a:rPr>
              <a:t>Scholarships</a:t>
            </a:r>
          </a:p>
        </p:txBody>
      </p:sp>
      <p:sp>
        <p:nvSpPr>
          <p:cNvPr id="42" name="Body text copy">
            <a:extLst>
              <a:ext uri="{FF2B5EF4-FFF2-40B4-BE49-F238E27FC236}">
                <a16:creationId xmlns:a16="http://schemas.microsoft.com/office/drawing/2014/main" id="{B81F9C77-ADCB-A300-9779-35AEB4DE73CD}"/>
              </a:ext>
            </a:extLst>
          </p:cNvPr>
          <p:cNvSpPr/>
          <p:nvPr/>
        </p:nvSpPr>
        <p:spPr>
          <a:xfrm>
            <a:off x="7747463" y="4272723"/>
            <a:ext cx="3292475" cy="391585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lang="en-US" sz="2400" b="1" dirty="0">
                <a:latin typeface="Arial"/>
                <a:cs typeface="Arial"/>
              </a:rPr>
              <a:t>Other Opportunities</a:t>
            </a:r>
          </a:p>
        </p:txBody>
      </p:sp>
      <p:sp>
        <p:nvSpPr>
          <p:cNvPr id="44" name="Body text copy">
            <a:extLst>
              <a:ext uri="{FF2B5EF4-FFF2-40B4-BE49-F238E27FC236}">
                <a16:creationId xmlns:a16="http://schemas.microsoft.com/office/drawing/2014/main" id="{0F7EA103-A2CB-D017-B478-1725DED91F7A}"/>
              </a:ext>
            </a:extLst>
          </p:cNvPr>
          <p:cNvSpPr/>
          <p:nvPr/>
        </p:nvSpPr>
        <p:spPr>
          <a:xfrm>
            <a:off x="7338339" y="2480931"/>
            <a:ext cx="4097826" cy="104049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Grounds for Change</a:t>
            </a:r>
            <a:endParaRPr lang="en-US" dirty="0"/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My Travel Fund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Hosting fundraising events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46" name="Body text copy">
            <a:extLst>
              <a:ext uri="{FF2B5EF4-FFF2-40B4-BE49-F238E27FC236}">
                <a16:creationId xmlns:a16="http://schemas.microsoft.com/office/drawing/2014/main" id="{FE2691E6-CF28-ABC8-5CBA-A8B18EF9EEE8}"/>
              </a:ext>
            </a:extLst>
          </p:cNvPr>
          <p:cNvSpPr/>
          <p:nvPr/>
        </p:nvSpPr>
        <p:spPr>
          <a:xfrm>
            <a:off x="1441587" y="4769887"/>
            <a:ext cx="4847021" cy="71741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Xperitas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Writing Scholarships</a:t>
            </a:r>
          </a:p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Xperitas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Alumni Scholarship</a:t>
            </a: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Freeform 24">
            <a:extLst>
              <a:ext uri="{FF2B5EF4-FFF2-40B4-BE49-F238E27FC236}">
                <a16:creationId xmlns:a16="http://schemas.microsoft.com/office/drawing/2014/main" id="{92094856-4E71-5492-941E-BA9DE62F17C3}"/>
              </a:ext>
            </a:extLst>
          </p:cNvPr>
          <p:cNvSpPr/>
          <p:nvPr/>
        </p:nvSpPr>
        <p:spPr>
          <a:xfrm>
            <a:off x="1365096" y="4064031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0" name="Freeform 24">
            <a:extLst>
              <a:ext uri="{FF2B5EF4-FFF2-40B4-BE49-F238E27FC236}">
                <a16:creationId xmlns:a16="http://schemas.microsoft.com/office/drawing/2014/main" id="{00D8E0F1-77EC-611B-1B94-E9B713755121}"/>
              </a:ext>
            </a:extLst>
          </p:cNvPr>
          <p:cNvSpPr/>
          <p:nvPr/>
        </p:nvSpPr>
        <p:spPr>
          <a:xfrm>
            <a:off x="7136541" y="1851385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2" name="Body text copy">
            <a:extLst>
              <a:ext uri="{FF2B5EF4-FFF2-40B4-BE49-F238E27FC236}">
                <a16:creationId xmlns:a16="http://schemas.microsoft.com/office/drawing/2014/main" id="{712F39AF-5CFE-AF80-9E75-F4635AD297A4}"/>
              </a:ext>
            </a:extLst>
          </p:cNvPr>
          <p:cNvSpPr/>
          <p:nvPr/>
        </p:nvSpPr>
        <p:spPr>
          <a:xfrm>
            <a:off x="7438810" y="4780456"/>
            <a:ext cx="3774578" cy="1217513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Early Bird Discount: Enroll before June 15 to receive a $200 discount.</a:t>
            </a:r>
            <a:endParaRPr lang="en-US" sz="2000" dirty="0">
              <a:latin typeface="Arial"/>
              <a:cs typeface="Arial"/>
            </a:endParaRPr>
          </a:p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Photo Contest(s)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highlight>
                  <a:srgbClr val="FFFF00"/>
                </a:highlight>
                <a:latin typeface="Arial"/>
                <a:cs typeface="Arial"/>
              </a:rPr>
              <a:t>NGE/NSE discount</a:t>
            </a:r>
          </a:p>
        </p:txBody>
      </p:sp>
      <p:sp>
        <p:nvSpPr>
          <p:cNvPr id="54" name="Body text copy">
            <a:extLst>
              <a:ext uri="{FF2B5EF4-FFF2-40B4-BE49-F238E27FC236}">
                <a16:creationId xmlns:a16="http://schemas.microsoft.com/office/drawing/2014/main" id="{A3591CD2-6DC4-82CF-A281-35784A36012F}"/>
              </a:ext>
            </a:extLst>
          </p:cNvPr>
          <p:cNvSpPr/>
          <p:nvPr/>
        </p:nvSpPr>
        <p:spPr>
          <a:xfrm>
            <a:off x="1486743" y="2517555"/>
            <a:ext cx="5044611" cy="99656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Household income of $60,000 or less</a:t>
            </a:r>
            <a:endParaRPr lang="en-US" dirty="0"/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Provides up to 60% of program price</a:t>
            </a:r>
            <a:endParaRPr lang="en-US" sz="2000" dirty="0">
              <a:latin typeface="Arial"/>
              <a:cs typeface="Arial"/>
            </a:endParaRP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Calibri"/>
                <a:cs typeface="Calibri"/>
              </a:rPr>
              <a:t>Deadline: October 15</a:t>
            </a:r>
          </a:p>
        </p:txBody>
      </p:sp>
      <p:sp>
        <p:nvSpPr>
          <p:cNvPr id="56" name="Body text copy">
            <a:extLst>
              <a:ext uri="{FF2B5EF4-FFF2-40B4-BE49-F238E27FC236}">
                <a16:creationId xmlns:a16="http://schemas.microsoft.com/office/drawing/2014/main" id="{A4FF2AD2-9077-AFCB-7D7B-4395595D32D7}"/>
              </a:ext>
            </a:extLst>
          </p:cNvPr>
          <p:cNvSpPr/>
          <p:nvPr/>
        </p:nvSpPr>
        <p:spPr>
          <a:xfrm>
            <a:off x="1956720" y="1944792"/>
            <a:ext cx="3277305" cy="532694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lnSpc>
                <a:spcPct val="116667"/>
              </a:lnSpc>
            </a:pPr>
            <a:r>
              <a:rPr lang="en-US" sz="2400" b="1" dirty="0">
                <a:latin typeface="Arial"/>
                <a:cs typeface="Arial"/>
              </a:rPr>
              <a:t>Financial Aid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Freeform 24">
            <a:extLst>
              <a:ext uri="{FF2B5EF4-FFF2-40B4-BE49-F238E27FC236}">
                <a16:creationId xmlns:a16="http://schemas.microsoft.com/office/drawing/2014/main" id="{3C5A0F61-2AFF-0764-CADD-C6556CDFB83C}"/>
              </a:ext>
            </a:extLst>
          </p:cNvPr>
          <p:cNvSpPr/>
          <p:nvPr/>
        </p:nvSpPr>
        <p:spPr>
          <a:xfrm>
            <a:off x="7136540" y="4154489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68782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10" name="TextBox 10"/>
          <p:cNvSpPr txBox="1"/>
          <p:nvPr/>
        </p:nvSpPr>
        <p:spPr>
          <a:xfrm>
            <a:off x="8554942" y="3173159"/>
            <a:ext cx="484585" cy="1033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endParaRPr lang="en-US" sz="6100" dirty="0">
              <a:solidFill>
                <a:srgbClr val="E07E3C"/>
              </a:solidFill>
              <a:latin typeface="Canva Sans 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288728" y="666367"/>
            <a:ext cx="3109910" cy="17235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300" b="1" dirty="0">
                <a:solidFill>
                  <a:schemeClr val="bg1"/>
                </a:solidFill>
                <a:latin typeface="Arial Bold"/>
                <a:cs typeface="Arial Bold"/>
              </a:rPr>
              <a:t>Program</a:t>
            </a:r>
            <a:endParaRPr lang="en-US" sz="5300" b="1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US" sz="5300" b="1" dirty="0">
                <a:solidFill>
                  <a:schemeClr val="bg1"/>
                </a:solidFill>
                <a:latin typeface="Arial Bold"/>
                <a:cs typeface="Arial Bold"/>
              </a:rPr>
              <a:t>Pricing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708027" y="1003641"/>
            <a:ext cx="4902052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400" dirty="0">
                <a:solidFill>
                  <a:srgbClr val="00B0F0"/>
                </a:solidFill>
                <a:latin typeface="Arial"/>
                <a:cs typeface="Arial"/>
              </a:rPr>
              <a:t>$xxx</a:t>
            </a:r>
            <a:endParaRPr lang="en-US" sz="44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26960" y="3805012"/>
            <a:ext cx="303220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Round-Trip Airfare</a:t>
            </a: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3658361" y="3801367"/>
            <a:ext cx="263490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Accommodations per itinerary</a:t>
            </a:r>
          </a:p>
          <a:p>
            <a:pPr algn="ctr"/>
            <a:endParaRPr lang="en-US" sz="2400" dirty="0"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6308154" y="3803762"/>
            <a:ext cx="264340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Meals &amp; Activities Per Itinerary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8795419" y="3800670"/>
            <a:ext cx="264992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In-Country Transportation Per Itinerary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728315" y="5482820"/>
            <a:ext cx="264570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Family Stay Experience</a:t>
            </a:r>
            <a:r>
              <a:rPr lang="en-US" sz="2400" dirty="0">
                <a:ea typeface="+mn-lt"/>
                <a:cs typeface="+mn-lt"/>
              </a:rPr>
              <a:t>®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6D57F7-8392-5593-F96F-C8CD06E3D629}"/>
              </a:ext>
            </a:extLst>
          </p:cNvPr>
          <p:cNvSpPr txBox="1"/>
          <p:nvPr/>
        </p:nvSpPr>
        <p:spPr>
          <a:xfrm>
            <a:off x="955040" y="6532880"/>
            <a:ext cx="438912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ea typeface="Calibri"/>
                <a:cs typeface="Calibri"/>
                <a:hlinkClick r:id="rId3"/>
              </a:rPr>
              <a:t>View our Rest Assured Advantages</a:t>
            </a:r>
            <a:endParaRPr lang="en-US" sz="1600"/>
          </a:p>
        </p:txBody>
      </p:sp>
      <p:sp>
        <p:nvSpPr>
          <p:cNvPr id="47" name="Freeform 24">
            <a:extLst>
              <a:ext uri="{FF2B5EF4-FFF2-40B4-BE49-F238E27FC236}">
                <a16:creationId xmlns:a16="http://schemas.microsoft.com/office/drawing/2014/main" id="{875A51F2-B332-C495-F5AD-7A1123D9FBF4}"/>
              </a:ext>
            </a:extLst>
          </p:cNvPr>
          <p:cNvSpPr/>
          <p:nvPr/>
        </p:nvSpPr>
        <p:spPr>
          <a:xfrm>
            <a:off x="1849535" y="3153808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9" name="Freeform 24">
            <a:extLst>
              <a:ext uri="{FF2B5EF4-FFF2-40B4-BE49-F238E27FC236}">
                <a16:creationId xmlns:a16="http://schemas.microsoft.com/office/drawing/2014/main" id="{86CB0BD8-5674-89F1-9E91-9094A5C68AA5}"/>
              </a:ext>
            </a:extLst>
          </p:cNvPr>
          <p:cNvSpPr/>
          <p:nvPr/>
        </p:nvSpPr>
        <p:spPr>
          <a:xfrm>
            <a:off x="4439273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1" name="Freeform 24">
            <a:extLst>
              <a:ext uri="{FF2B5EF4-FFF2-40B4-BE49-F238E27FC236}">
                <a16:creationId xmlns:a16="http://schemas.microsoft.com/office/drawing/2014/main" id="{EBD72144-ECE3-4B2E-29A9-35F330E2110D}"/>
              </a:ext>
            </a:extLst>
          </p:cNvPr>
          <p:cNvSpPr/>
          <p:nvPr/>
        </p:nvSpPr>
        <p:spPr>
          <a:xfrm>
            <a:off x="7339010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3" name="Freeform 24">
            <a:extLst>
              <a:ext uri="{FF2B5EF4-FFF2-40B4-BE49-F238E27FC236}">
                <a16:creationId xmlns:a16="http://schemas.microsoft.com/office/drawing/2014/main" id="{B4A4FFF4-BB2A-6F42-0730-13F86AB21329}"/>
              </a:ext>
            </a:extLst>
          </p:cNvPr>
          <p:cNvSpPr/>
          <p:nvPr/>
        </p:nvSpPr>
        <p:spPr>
          <a:xfrm>
            <a:off x="9824832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5" name="Freeform 24">
            <a:extLst>
              <a:ext uri="{FF2B5EF4-FFF2-40B4-BE49-F238E27FC236}">
                <a16:creationId xmlns:a16="http://schemas.microsoft.com/office/drawing/2014/main" id="{38CEBD45-ACC5-E443-FAFD-93DDE598D312}"/>
              </a:ext>
            </a:extLst>
          </p:cNvPr>
          <p:cNvSpPr/>
          <p:nvPr/>
        </p:nvSpPr>
        <p:spPr>
          <a:xfrm>
            <a:off x="1753087" y="4861271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D398D5-46AB-CB9C-DA15-F8158E40C8A8}"/>
              </a:ext>
            </a:extLst>
          </p:cNvPr>
          <p:cNvSpPr txBox="1"/>
          <p:nvPr/>
        </p:nvSpPr>
        <p:spPr>
          <a:xfrm>
            <a:off x="3870960" y="1930400"/>
            <a:ext cx="22250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B0F0"/>
                </a:solidFill>
                <a:ea typeface="Calibri"/>
                <a:cs typeface="Calibri"/>
              </a:rPr>
              <a:t>XX Days</a:t>
            </a:r>
          </a:p>
        </p:txBody>
      </p:sp>
      <p:sp>
        <p:nvSpPr>
          <p:cNvPr id="11" name="Freeform 24">
            <a:extLst>
              <a:ext uri="{FF2B5EF4-FFF2-40B4-BE49-F238E27FC236}">
                <a16:creationId xmlns:a16="http://schemas.microsoft.com/office/drawing/2014/main" id="{DD03A71F-1147-31EB-EAE1-FDA0BA76AD65}"/>
              </a:ext>
            </a:extLst>
          </p:cNvPr>
          <p:cNvSpPr/>
          <p:nvPr/>
        </p:nvSpPr>
        <p:spPr>
          <a:xfrm>
            <a:off x="7333174" y="4864714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2282D7-1A8C-A302-33D0-4064E0DA8A3A}"/>
              </a:ext>
            </a:extLst>
          </p:cNvPr>
          <p:cNvSpPr txBox="1"/>
          <p:nvPr/>
        </p:nvSpPr>
        <p:spPr>
          <a:xfrm>
            <a:off x="5875409" y="5482821"/>
            <a:ext cx="352272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Medical Insurance</a:t>
            </a:r>
            <a:endParaRPr lang="en-US" dirty="0"/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C98637B5-0614-D98D-1F7E-FC584475FB74}"/>
              </a:ext>
            </a:extLst>
          </p:cNvPr>
          <p:cNvSpPr/>
          <p:nvPr/>
        </p:nvSpPr>
        <p:spPr>
          <a:xfrm>
            <a:off x="4434782" y="4861272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DE5DAC-0449-B5B2-CF18-5F4993CA33FD}"/>
              </a:ext>
            </a:extLst>
          </p:cNvPr>
          <p:cNvSpPr txBox="1"/>
          <p:nvPr/>
        </p:nvSpPr>
        <p:spPr>
          <a:xfrm>
            <a:off x="3704426" y="5482820"/>
            <a:ext cx="205623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24/7 Support</a:t>
            </a:r>
            <a:endParaRPr lang="en-US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 sz="2400" dirty="0">
                <a:latin typeface="Arial"/>
                <a:cs typeface="Arial"/>
              </a:rPr>
              <a:t>While abroad</a:t>
            </a:r>
          </a:p>
        </p:txBody>
      </p:sp>
    </p:spTree>
    <p:extLst>
      <p:ext uri="{BB962C8B-B14F-4D97-AF65-F5344CB8AC3E}">
        <p14:creationId xmlns:p14="http://schemas.microsoft.com/office/powerpoint/2010/main" val="294877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0" y="4212965"/>
            <a:ext cx="12192000" cy="2478095"/>
            <a:chOff x="0" y="0"/>
            <a:chExt cx="5751836" cy="116909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140594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74497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/>
          <p:nvPr/>
        </p:nvGrpSpPr>
        <p:grpSpPr>
          <a:xfrm>
            <a:off x="1509595" y="2643293"/>
            <a:ext cx="215900" cy="215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62892" y="263694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76777" y="264964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82712" y="264964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295340" y="342676"/>
            <a:ext cx="7359041" cy="59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dirty="0">
                <a:solidFill>
                  <a:srgbClr val="004B87"/>
                </a:solidFill>
                <a:latin typeface="Arial Bold"/>
              </a:rPr>
              <a:t>Payment Schedules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908212" y="2636943"/>
            <a:ext cx="215900" cy="21590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84262" y="2337223"/>
            <a:ext cx="80307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Spring</a:t>
            </a:r>
          </a:p>
        </p:txBody>
      </p:sp>
      <p:sp>
        <p:nvSpPr>
          <p:cNvPr id="21" name="AutoShape 21"/>
          <p:cNvSpPr/>
          <p:nvPr/>
        </p:nvSpPr>
        <p:spPr>
          <a:xfrm flipV="1">
            <a:off x="1648025" y="555929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2" name="Group 22"/>
          <p:cNvGrpSpPr/>
          <p:nvPr/>
        </p:nvGrpSpPr>
        <p:grpSpPr>
          <a:xfrm>
            <a:off x="1509595" y="5447453"/>
            <a:ext cx="215900" cy="215900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462892" y="5441103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576777" y="545380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690662" y="545380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08212" y="5441103"/>
            <a:ext cx="215900" cy="215900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64158" y="5086773"/>
            <a:ext cx="104328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Summer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509595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JUNE 15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509595" y="1948604"/>
            <a:ext cx="144064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Early Bird</a:t>
            </a:r>
            <a:endParaRPr lang="en-US">
              <a:ea typeface="Calibri"/>
              <a:cs typeface="Calibri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$500 Deposit</a:t>
            </a:r>
            <a:endParaRPr lang="en-US" dirty="0"/>
          </a:p>
        </p:txBody>
      </p:sp>
      <p:sp>
        <p:nvSpPr>
          <p:cNvPr id="35" name="TextBox 35"/>
          <p:cNvSpPr txBox="1"/>
          <p:nvPr/>
        </p:nvSpPr>
        <p:spPr>
          <a:xfrm>
            <a:off x="3462893" y="1624330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462893" y="1943947"/>
            <a:ext cx="195880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>
                <a:solidFill>
                  <a:srgbClr val="000000"/>
                </a:solidFill>
                <a:latin typeface="Arial"/>
              </a:rPr>
              <a:t>Final Enrollment*</a:t>
            </a:r>
            <a:endParaRPr lang="en-US"/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dirty="0"/>
          </a:p>
        </p:txBody>
      </p:sp>
      <p:sp>
        <p:nvSpPr>
          <p:cNvPr id="37" name="TextBox 37"/>
          <p:cNvSpPr txBox="1"/>
          <p:nvPr/>
        </p:nvSpPr>
        <p:spPr>
          <a:xfrm>
            <a:off x="5555330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555330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664929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DECEMBER 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664929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908213" y="1618827"/>
            <a:ext cx="190691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908213" y="194860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509595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JUNE 15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509595" y="4738321"/>
            <a:ext cx="1440643" cy="572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Early Bird</a:t>
            </a:r>
            <a:endParaRPr lang="en-US" sz="1700" spc="16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$500 Deposit</a:t>
            </a:r>
            <a:endParaRPr lang="en-US" sz="1700" dirty="0"/>
          </a:p>
        </p:txBody>
      </p:sp>
      <p:sp>
        <p:nvSpPr>
          <p:cNvPr id="45" name="TextBox 45"/>
          <p:cNvSpPr txBox="1"/>
          <p:nvPr/>
        </p:nvSpPr>
        <p:spPr>
          <a:xfrm>
            <a:off x="3462893" y="4403888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462893" y="4733664"/>
            <a:ext cx="1775923" cy="859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Final Enrollment*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sz="1700" spc="16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endParaRPr lang="en-US" sz="1650" spc="16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5555330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15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555330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747146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747146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08212" y="4398384"/>
            <a:ext cx="179706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MARCH 15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908213" y="4728161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1319DAB-60B8-7FAD-4996-9924B1992258}"/>
              </a:ext>
            </a:extLst>
          </p:cNvPr>
          <p:cNvSpPr txBox="1"/>
          <p:nvPr/>
        </p:nvSpPr>
        <p:spPr>
          <a:xfrm>
            <a:off x="3352800" y="2976880"/>
            <a:ext cx="222504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latin typeface="Arial"/>
                <a:cs typeface="Arial"/>
              </a:rPr>
              <a:t>*No payment due for Early Bird Registrants</a:t>
            </a:r>
            <a:endParaRPr lang="en-US" sz="1400" i="1">
              <a:ea typeface="Calibri"/>
              <a:cs typeface="Calibri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C8C7798-A757-BD40-010A-DD3F433169E6}"/>
              </a:ext>
            </a:extLst>
          </p:cNvPr>
          <p:cNvSpPr txBox="1"/>
          <p:nvPr/>
        </p:nvSpPr>
        <p:spPr>
          <a:xfrm>
            <a:off x="3352800" y="5841999"/>
            <a:ext cx="2590800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latin typeface="Arial"/>
                <a:cs typeface="Arial"/>
              </a:rPr>
              <a:t>*No payment due for Early Bird Registrants</a:t>
            </a:r>
            <a:endParaRPr lang="en-US" sz="1400" dirty="0">
              <a:latin typeface="Arial"/>
              <a:cs typeface="Arial"/>
            </a:endParaRPr>
          </a:p>
          <a:p>
            <a:pPr algn="l"/>
            <a:endParaRPr lang="en-US" dirty="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0" y="4212965"/>
            <a:ext cx="12192000" cy="2478095"/>
            <a:chOff x="0" y="0"/>
            <a:chExt cx="5751836" cy="116909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140594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74497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8" name="Group 8"/>
          <p:cNvGrpSpPr/>
          <p:nvPr/>
        </p:nvGrpSpPr>
        <p:grpSpPr>
          <a:xfrm>
            <a:off x="1608213" y="263694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412211" y="264964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978863" y="264964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295340" y="342676"/>
            <a:ext cx="7359041" cy="59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dirty="0">
                <a:solidFill>
                  <a:srgbClr val="004B87"/>
                </a:solidFill>
                <a:latin typeface="Arial Bold"/>
              </a:rPr>
              <a:t>Payment Schedules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908212" y="2636943"/>
            <a:ext cx="215900" cy="21590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84262" y="2337223"/>
            <a:ext cx="927767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B0B9"/>
                </a:solidFill>
                <a:latin typeface="Arial"/>
                <a:cs typeface="Arial"/>
              </a:rPr>
              <a:t>Spring</a:t>
            </a:r>
          </a:p>
        </p:txBody>
      </p:sp>
      <p:sp>
        <p:nvSpPr>
          <p:cNvPr id="21" name="AutoShape 21"/>
          <p:cNvSpPr/>
          <p:nvPr/>
        </p:nvSpPr>
        <p:spPr>
          <a:xfrm flipV="1">
            <a:off x="1648025" y="555929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4" name="Group 24"/>
          <p:cNvGrpSpPr/>
          <p:nvPr/>
        </p:nvGrpSpPr>
        <p:grpSpPr>
          <a:xfrm>
            <a:off x="1636968" y="5455480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369079" y="545380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000549" y="545380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08212" y="5441103"/>
            <a:ext cx="215900" cy="215900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288849" y="5114482"/>
            <a:ext cx="1043285" cy="33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B0B9"/>
                </a:solidFill>
                <a:latin typeface="Arial"/>
                <a:cs typeface="Arial"/>
              </a:rPr>
              <a:t>Summer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608214" y="1624330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608214" y="1943947"/>
            <a:ext cx="195880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Final Enrollment</a:t>
            </a:r>
            <a:endParaRPr lang="en-US" dirty="0"/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dirty="0"/>
          </a:p>
        </p:txBody>
      </p:sp>
      <p:sp>
        <p:nvSpPr>
          <p:cNvPr id="37" name="TextBox 37"/>
          <p:cNvSpPr txBox="1"/>
          <p:nvPr/>
        </p:nvSpPr>
        <p:spPr>
          <a:xfrm>
            <a:off x="4390764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390764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061080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DECEMBER 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061080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908213" y="1618827"/>
            <a:ext cx="190691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908213" y="194860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636969" y="4418265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636969" y="4748041"/>
            <a:ext cx="1775923" cy="565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Final Enrollment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sz="1700" spc="16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4347632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15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347632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057033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057033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08212" y="4398384"/>
            <a:ext cx="179706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MARCH 15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908213" y="4728161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</p:spTree>
    <p:extLst>
      <p:ext uri="{BB962C8B-B14F-4D97-AF65-F5344CB8AC3E}">
        <p14:creationId xmlns:p14="http://schemas.microsoft.com/office/powerpoint/2010/main" val="20280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0" y="123322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57225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/>
          <p:nvPr/>
        </p:nvGrpSpPr>
        <p:grpSpPr>
          <a:xfrm>
            <a:off x="1509595" y="2470573"/>
            <a:ext cx="215900" cy="215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62892" y="246422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76777" y="247692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82712" y="247692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908212" y="2464223"/>
            <a:ext cx="215900" cy="215900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160" y="4172325"/>
            <a:ext cx="12192000" cy="2478095"/>
            <a:chOff x="0" y="0"/>
            <a:chExt cx="5751836" cy="116909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9" name="AutoShape 19"/>
          <p:cNvSpPr/>
          <p:nvPr/>
        </p:nvSpPr>
        <p:spPr>
          <a:xfrm flipV="1">
            <a:off x="1617545" y="551865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0" name="Group 20"/>
          <p:cNvGrpSpPr/>
          <p:nvPr/>
        </p:nvGrpSpPr>
        <p:grpSpPr>
          <a:xfrm>
            <a:off x="1509595" y="5416973"/>
            <a:ext cx="215900" cy="215900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462892" y="5410623"/>
            <a:ext cx="215900" cy="215900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576777" y="5423323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722412" y="542332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908212" y="541062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857802" y="2404297"/>
            <a:ext cx="455930" cy="323215"/>
            <a:chOff x="0" y="0"/>
            <a:chExt cx="812800" cy="57620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3844318" y="2416916"/>
            <a:ext cx="455930" cy="323215"/>
            <a:chOff x="163013" y="0"/>
            <a:chExt cx="812800" cy="576205"/>
          </a:xfrm>
        </p:grpSpPr>
        <p:sp>
          <p:nvSpPr>
            <p:cNvPr id="34" name="Freeform 34"/>
            <p:cNvSpPr/>
            <p:nvPr/>
          </p:nvSpPr>
          <p:spPr>
            <a:xfrm>
              <a:off x="163013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99238" y="107950"/>
              <a:ext cx="711200" cy="26505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6581634" y="2423266"/>
            <a:ext cx="455930" cy="323215"/>
            <a:chOff x="0" y="0"/>
            <a:chExt cx="812800" cy="576205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857802" y="5363316"/>
            <a:ext cx="455930" cy="323215"/>
            <a:chOff x="0" y="0"/>
            <a:chExt cx="812800" cy="57620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3840718" y="5350697"/>
            <a:ext cx="455930" cy="323215"/>
            <a:chOff x="0" y="0"/>
            <a:chExt cx="812800" cy="576205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6721334" y="5350697"/>
            <a:ext cx="455930" cy="323215"/>
            <a:chOff x="0" y="0"/>
            <a:chExt cx="812800" cy="576205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685800" y="368206"/>
            <a:ext cx="10820400" cy="590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b="1" dirty="0">
                <a:solidFill>
                  <a:srgbClr val="000000"/>
                </a:solidFill>
                <a:latin typeface="Arial Bold"/>
              </a:rPr>
              <a:t>Cancellation</a:t>
            </a:r>
            <a:r>
              <a:rPr lang="en-US" sz="405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4050" dirty="0">
                <a:latin typeface="Arial Bold"/>
              </a:rPr>
              <a:t>Schedules</a:t>
            </a:r>
            <a:endParaRPr lang="en-US" sz="4050" dirty="0">
              <a:latin typeface="Arial Bold"/>
              <a:cs typeface="Arial Bold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284262" y="2337223"/>
            <a:ext cx="80307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Spring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64158" y="5086773"/>
            <a:ext cx="104328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Summer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816112" y="1847254"/>
            <a:ext cx="2024835" cy="56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Nonrefundable $100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  <a:cs typeface="Arial"/>
              </a:rPr>
              <a:t>Upon Enrollment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3970893" y="153754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OCTOBER 2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3981053" y="186732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$250 Admin Fee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543248" y="1542203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NOVEMBER 15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6543248" y="1851660"/>
            <a:ext cx="2243283" cy="564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$500 admin fee PLUS incurred expenses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9904402" y="1532043"/>
            <a:ext cx="1798961" cy="64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30 DAYS PRIOR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9904403" y="214545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No refund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783915" y="4784514"/>
            <a:ext cx="2024835" cy="56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Nonrefundable $100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  <a:cs typeface="Arial"/>
              </a:rPr>
              <a:t>Upon Enrollment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3979148" y="443695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OCTOBER 16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1" name="TextBox 81"/>
          <p:cNvSpPr txBox="1"/>
          <p:nvPr/>
        </p:nvSpPr>
        <p:spPr>
          <a:xfrm>
            <a:off x="3979148" y="474133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$250 Admin Fee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6682948" y="4432805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DECEMBER 1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3" name="TextBox 83"/>
          <p:cNvSpPr txBox="1"/>
          <p:nvPr/>
        </p:nvSpPr>
        <p:spPr>
          <a:xfrm>
            <a:off x="6682948" y="4767662"/>
            <a:ext cx="2243283" cy="564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$500 admin fee PLUS incurred expenses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884082" y="4360333"/>
            <a:ext cx="1798961" cy="64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30 DAYS PRIOR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5" name="TextBox 85"/>
          <p:cNvSpPr txBox="1"/>
          <p:nvPr/>
        </p:nvSpPr>
        <p:spPr>
          <a:xfrm>
            <a:off x="9884083" y="503978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No refund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1999"/>
            </a:blip>
            <a:stretch>
              <a:fillRect l="-262" r="-26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AutoShape 3"/>
          <p:cNvSpPr/>
          <p:nvPr/>
        </p:nvSpPr>
        <p:spPr>
          <a:xfrm rot="-10800000">
            <a:off x="8250899" y="0"/>
            <a:ext cx="3941101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>
            <a:off x="8693217" y="5569116"/>
            <a:ext cx="2910688" cy="914025"/>
          </a:xfrm>
          <a:custGeom>
            <a:avLst/>
            <a:gdLst/>
            <a:ahLst/>
            <a:cxnLst/>
            <a:rect l="l" t="t" r="r" b="b"/>
            <a:pathLst>
              <a:path w="3296816" h="1005529">
                <a:moveTo>
                  <a:pt x="0" y="0"/>
                </a:moveTo>
                <a:lnTo>
                  <a:pt x="3296817" y="0"/>
                </a:lnTo>
                <a:lnTo>
                  <a:pt x="3296817" y="1005529"/>
                </a:lnTo>
                <a:lnTo>
                  <a:pt x="0" y="10055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TextBox 6"/>
          <p:cNvSpPr txBox="1"/>
          <p:nvPr/>
        </p:nvSpPr>
        <p:spPr>
          <a:xfrm>
            <a:off x="8245821" y="584200"/>
            <a:ext cx="3351819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Arial Heavy"/>
              </a:rPr>
              <a:t>Health </a:t>
            </a:r>
          </a:p>
          <a:p>
            <a:pPr algn="r"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Arial Heavy"/>
              </a:rPr>
              <a:t>&amp; Safety</a:t>
            </a: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F40A5B4-80D1-4F0D-CD08-E5D2B56F83D7}"/>
              </a:ext>
            </a:extLst>
          </p:cNvPr>
          <p:cNvGrpSpPr>
            <a:grpSpLocks/>
          </p:cNvGrpSpPr>
          <p:nvPr/>
        </p:nvGrpSpPr>
        <p:grpSpPr>
          <a:xfrm>
            <a:off x="539571" y="3023624"/>
            <a:ext cx="1470165" cy="1384995"/>
            <a:chOff x="0" y="0"/>
            <a:chExt cx="3525957" cy="4614767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FBA56D2-63ED-107F-0EFB-AFF52EE1F5FB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C0889EFF-F00B-FFD6-4C18-E70F192CBC5D}"/>
              </a:ext>
            </a:extLst>
          </p:cNvPr>
          <p:cNvGrpSpPr>
            <a:grpSpLocks/>
          </p:cNvGrpSpPr>
          <p:nvPr/>
        </p:nvGrpSpPr>
        <p:grpSpPr>
          <a:xfrm>
            <a:off x="550705" y="584201"/>
            <a:ext cx="1428551" cy="1493576"/>
            <a:chOff x="0" y="0"/>
            <a:chExt cx="3525957" cy="4614767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AD970BD-B829-7264-CC81-41CC349E4CA2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1" name="Group 7">
            <a:extLst>
              <a:ext uri="{FF2B5EF4-FFF2-40B4-BE49-F238E27FC236}">
                <a16:creationId xmlns:a16="http://schemas.microsoft.com/office/drawing/2014/main" id="{A97FDB42-D435-B4AD-5FB7-ECF1963BC8E8}"/>
              </a:ext>
            </a:extLst>
          </p:cNvPr>
          <p:cNvGrpSpPr>
            <a:grpSpLocks/>
          </p:cNvGrpSpPr>
          <p:nvPr/>
        </p:nvGrpSpPr>
        <p:grpSpPr>
          <a:xfrm>
            <a:off x="519251" y="4778673"/>
            <a:ext cx="1478581" cy="1342725"/>
            <a:chOff x="0" y="0"/>
            <a:chExt cx="3525957" cy="4614767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4B030363-0022-5801-6C58-B2E9CD6AEC2D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pic>
        <p:nvPicPr>
          <p:cNvPr id="13" name="Picture 4">
            <a:extLst>
              <a:ext uri="{FF2B5EF4-FFF2-40B4-BE49-F238E27FC236}">
                <a16:creationId xmlns:a16="http://schemas.microsoft.com/office/drawing/2014/main" id="{0ADC0B02-3CF9-9372-B1FB-48975281B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74" y="1139292"/>
            <a:ext cx="943471" cy="86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D9392BFE-9EDF-FC23-03EA-C10E78EB2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54" y="3476001"/>
            <a:ext cx="828074" cy="8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7FD3157F-BFDB-1004-E8F1-AA615C6C2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34" y="5170943"/>
            <a:ext cx="822350" cy="8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B175ED-CE7B-9A19-D914-9AC099C78ACE}"/>
              </a:ext>
            </a:extLst>
          </p:cNvPr>
          <p:cNvSpPr txBox="1"/>
          <p:nvPr/>
        </p:nvSpPr>
        <p:spPr>
          <a:xfrm>
            <a:off x="2124402" y="3120829"/>
            <a:ext cx="605020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Your Program Manager is your #1 support and point of contact, in addition to a 24-Hour </a:t>
            </a:r>
            <a:r>
              <a:rPr lang="en-US" sz="2400" dirty="0" err="1">
                <a:latin typeface="Arial"/>
                <a:cs typeface="Arial"/>
              </a:rPr>
              <a:t>Xperitas</a:t>
            </a:r>
            <a:r>
              <a:rPr lang="en-US" sz="2400">
                <a:latin typeface="Arial"/>
                <a:cs typeface="Arial"/>
              </a:rPr>
              <a:t> phone number during travel.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5D45C0-A615-6B62-DB8E-058F244A0B2B}"/>
              </a:ext>
            </a:extLst>
          </p:cNvPr>
          <p:cNvSpPr txBox="1"/>
          <p:nvPr/>
        </p:nvSpPr>
        <p:spPr>
          <a:xfrm>
            <a:off x="2127193" y="582024"/>
            <a:ext cx="5872915" cy="23227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Arial"/>
                <a:ea typeface="+mn-lt"/>
                <a:cs typeface="+mn-lt"/>
              </a:rPr>
              <a:t>Trip cancellation coverage (for medical reasons) and medical insurance coverage is included. </a:t>
            </a:r>
            <a:r>
              <a:rPr lang="en-US" sz="2400" i="1" dirty="0">
                <a:latin typeface="Arial"/>
                <a:ea typeface="+mn-lt"/>
                <a:cs typeface="+mn-lt"/>
              </a:rPr>
              <a:t>Discover more about our comprehensive support at </a:t>
            </a:r>
            <a:r>
              <a:rPr lang="en-US" sz="2400" dirty="0">
                <a:ea typeface="+mn-lt"/>
                <a:cs typeface="+mn-lt"/>
                <a:hlinkClick r:id="rId8"/>
              </a:rPr>
              <a:t>https://xperitas.org/resources/medical-insurance</a:t>
            </a:r>
            <a:r>
              <a:rPr lang="en-US" sz="2400" dirty="0">
                <a:ea typeface="+mn-lt"/>
                <a:cs typeface="+mn-lt"/>
              </a:rPr>
              <a:t>.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i="1">
              <a:latin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057D62-A032-F2CC-28E0-AE43BA24EFD4}"/>
              </a:ext>
            </a:extLst>
          </p:cNvPr>
          <p:cNvSpPr txBox="1"/>
          <p:nvPr/>
        </p:nvSpPr>
        <p:spPr>
          <a:xfrm>
            <a:off x="550703" y="681102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03CE51-C84A-AF46-002A-9B8C9132A753}"/>
              </a:ext>
            </a:extLst>
          </p:cNvPr>
          <p:cNvSpPr txBox="1"/>
          <p:nvPr/>
        </p:nvSpPr>
        <p:spPr>
          <a:xfrm>
            <a:off x="539571" y="3046876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A53E4A-036E-1056-3F71-07619F5C2C54}"/>
              </a:ext>
            </a:extLst>
          </p:cNvPr>
          <p:cNvSpPr txBox="1"/>
          <p:nvPr/>
        </p:nvSpPr>
        <p:spPr>
          <a:xfrm>
            <a:off x="549375" y="4785113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C0872B-26BA-4668-B6BF-004F1EF50A77}"/>
              </a:ext>
            </a:extLst>
          </p:cNvPr>
          <p:cNvSpPr txBox="1"/>
          <p:nvPr/>
        </p:nvSpPr>
        <p:spPr>
          <a:xfrm>
            <a:off x="2124005" y="4662932"/>
            <a:ext cx="6137053" cy="23042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004B87"/>
                </a:solidFill>
                <a:latin typeface="Arial"/>
                <a:cs typeface="Arial"/>
              </a:rPr>
              <a:t>Smart Traveler Enrollment Program</a:t>
            </a:r>
            <a:endParaRPr lang="en-US" sz="2000" b="1" dirty="0">
              <a:solidFill>
                <a:srgbClr val="004B87"/>
              </a:solidFill>
            </a:endParaRPr>
          </a:p>
          <a:p>
            <a:r>
              <a:rPr lang="en-US" sz="2400" dirty="0">
                <a:latin typeface="Arial"/>
                <a:cs typeface="Arial"/>
              </a:rPr>
              <a:t>Travelers are registered in STEP and can count on the U.S. State Department’s assistance with emergency situations, while also receiving routine updates about the destination</a:t>
            </a:r>
            <a:endParaRPr lang="en-US"/>
          </a:p>
        </p:txBody>
      </p:sp>
      <p:pic>
        <p:nvPicPr>
          <p:cNvPr id="21" name="Picture 20" descr="A group of people wearing helmets&#10;&#10;Description automatically generated">
            <a:extLst>
              <a:ext uri="{FF2B5EF4-FFF2-40B4-BE49-F238E27FC236}">
                <a16:creationId xmlns:a16="http://schemas.microsoft.com/office/drawing/2014/main" id="{D5FC4139-6D18-46B8-1B6B-AA5095EFB0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57403" y="2507411"/>
            <a:ext cx="3315419" cy="241827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ervices copy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8925" y="1673"/>
            <a:ext cx="4129453" cy="6896305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D7E8ACB9-C516-077E-23DC-9FF9933EC360}"/>
              </a:ext>
            </a:extLst>
          </p:cNvPr>
          <p:cNvSpPr/>
          <p:nvPr/>
        </p:nvSpPr>
        <p:spPr>
          <a:xfrm>
            <a:off x="-32085" y="2935705"/>
            <a:ext cx="4129453" cy="3938336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Body text copy"/>
          <p:cNvSpPr/>
          <p:nvPr/>
        </p:nvSpPr>
        <p:spPr>
          <a:xfrm>
            <a:off x="218980" y="2211638"/>
            <a:ext cx="3673642" cy="2659748"/>
          </a:xfrm>
          <a:prstGeom prst="rect">
            <a:avLst/>
          </a:prstGeom>
        </p:spPr>
        <p:txBody>
          <a:bodyPr spcFirstLastPara="0" lIns="89253" tIns="44627" rIns="89253" bIns="0" anchor="t"/>
          <a:lstStyle/>
          <a:p>
            <a:pPr algn="r" hangingPunct="0">
              <a:lnSpc>
                <a:spcPct val="100000"/>
              </a:lnSpc>
            </a:pP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</a:t>
            </a:r>
          </a:p>
          <a:p>
            <a:pPr algn="r" hangingPunct="0">
              <a:lnSpc>
                <a:spcPct val="100000"/>
              </a:lnSpc>
            </a:pP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 &amp;</a:t>
            </a:r>
            <a:r>
              <a:rPr lang="en-US"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Additional Information</a:t>
            </a:r>
          </a:p>
        </p:txBody>
      </p:sp>
      <p:pic>
        <p:nvPicPr>
          <p:cNvPr id="4" name="Shape-54 copy 1"/>
          <p:cNvPicPr/>
          <p:nvPr/>
        </p:nvPicPr>
        <p:blipFill rotWithShape="1">
          <a:blip r:embed="rId6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5" name="Shape-1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4578694" y="322985"/>
            <a:ext cx="461214" cy="2265486"/>
          </a:xfrm>
          <a:prstGeom prst="rect">
            <a:avLst/>
          </a:prstGeom>
        </p:spPr>
      </p:pic>
      <p:pic>
        <p:nvPicPr>
          <p:cNvPr id="6" name="Shape-1 copy 1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7" name="DashSquare"/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5872867" y="1045937"/>
            <a:ext cx="4971408" cy="4991151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>
            <a:off x="6292357" y="2750676"/>
            <a:ext cx="4212755" cy="1730643"/>
          </a:xfrm>
          <a:prstGeom prst="rect">
            <a:avLst/>
          </a:prstGeom>
        </p:spPr>
        <p:txBody>
          <a:bodyPr spcFirstLastPara="0" lIns="163268" tIns="163268" rIns="163268" bIns="0" anchor="t"/>
          <a:lstStyle/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Insert Custom </a:t>
            </a:r>
          </a:p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Registration Page </a:t>
            </a:r>
          </a:p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QR Code</a:t>
            </a:r>
          </a:p>
        </p:txBody>
      </p:sp>
    </p:spTree>
    <p:extLst>
      <p:ext uri="{BB962C8B-B14F-4D97-AF65-F5344CB8AC3E}">
        <p14:creationId xmlns:p14="http://schemas.microsoft.com/office/powerpoint/2010/main" val="3565489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679845" cy="6858000"/>
            <a:chOff x="0" y="0"/>
            <a:chExt cx="184882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8828" cy="2709333"/>
            </a:xfrm>
            <a:custGeom>
              <a:avLst/>
              <a:gdLst/>
              <a:ahLst/>
              <a:cxnLst/>
              <a:rect l="l" t="t" r="r" b="b"/>
              <a:pathLst>
                <a:path w="1848828" h="2709333">
                  <a:moveTo>
                    <a:pt x="0" y="0"/>
                  </a:moveTo>
                  <a:lnTo>
                    <a:pt x="1848828" y="0"/>
                  </a:lnTo>
                  <a:lnTo>
                    <a:pt x="184882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848828" cy="280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-1" y="0"/>
            <a:ext cx="4679845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356254" y="1982113"/>
            <a:ext cx="4966029" cy="4190087"/>
          </a:xfrm>
          <a:custGeom>
            <a:avLst/>
            <a:gdLst/>
            <a:ahLst/>
            <a:cxnLst/>
            <a:rect l="l" t="t" r="r" b="b"/>
            <a:pathLst>
              <a:path w="7449043" h="6285130">
                <a:moveTo>
                  <a:pt x="0" y="0"/>
                </a:moveTo>
                <a:lnTo>
                  <a:pt x="7449043" y="0"/>
                </a:lnTo>
                <a:lnTo>
                  <a:pt x="7449043" y="6285130"/>
                </a:lnTo>
                <a:lnTo>
                  <a:pt x="0" y="62851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486777" y="2104281"/>
            <a:ext cx="4704983" cy="3034713"/>
          </a:xfrm>
          <a:custGeom>
            <a:avLst/>
            <a:gdLst/>
            <a:ahLst/>
            <a:cxnLst/>
            <a:rect l="l" t="t" r="r" b="b"/>
            <a:pathLst>
              <a:path w="7057474" h="4552070">
                <a:moveTo>
                  <a:pt x="0" y="0"/>
                </a:moveTo>
                <a:lnTo>
                  <a:pt x="7057474" y="0"/>
                </a:lnTo>
                <a:lnTo>
                  <a:pt x="7057474" y="4552071"/>
                </a:lnTo>
                <a:lnTo>
                  <a:pt x="0" y="45520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/>
          <p:cNvSpPr/>
          <p:nvPr/>
        </p:nvSpPr>
        <p:spPr>
          <a:xfrm>
            <a:off x="651475" y="2488269"/>
            <a:ext cx="4391411" cy="2475043"/>
          </a:xfrm>
          <a:custGeom>
            <a:avLst/>
            <a:gdLst/>
            <a:ahLst/>
            <a:cxnLst/>
            <a:rect l="l" t="t" r="r" b="b"/>
            <a:pathLst>
              <a:path w="6587116" h="3712564">
                <a:moveTo>
                  <a:pt x="0" y="0"/>
                </a:moveTo>
                <a:lnTo>
                  <a:pt x="6587115" y="0"/>
                </a:lnTo>
                <a:lnTo>
                  <a:pt x="6587115" y="3712564"/>
                </a:lnTo>
                <a:lnTo>
                  <a:pt x="0" y="371256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60" r="-23449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TextBox 9"/>
          <p:cNvSpPr txBox="1"/>
          <p:nvPr/>
        </p:nvSpPr>
        <p:spPr>
          <a:xfrm>
            <a:off x="685800" y="577850"/>
            <a:ext cx="3659345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  <a:spcBef>
                <a:spcPct val="0"/>
              </a:spcBef>
            </a:pPr>
            <a:r>
              <a:rPr lang="en-US" sz="5334">
                <a:solidFill>
                  <a:srgbClr val="FFFFFF"/>
                </a:solidFill>
                <a:latin typeface="Arial Bold"/>
              </a:rPr>
              <a:t>Next Steps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639615" y="245965"/>
            <a:ext cx="5866585" cy="35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DEPOSIT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639615" y="604130"/>
            <a:ext cx="6058383" cy="3469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Participants must pay a $500 deposit to be enrolled.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639615" y="1176802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SET UP PORTAL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639615" y="1534966"/>
            <a:ext cx="6092188" cy="732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Participants must set up their portal and look out for an email confirmation.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639616" y="2482131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COMPLETE</a:t>
            </a:r>
            <a:r>
              <a:rPr lang="en-US" sz="2333" spc="139">
                <a:solidFill>
                  <a:srgbClr val="E07E3C"/>
                </a:solidFill>
                <a:latin typeface="Arial Bold"/>
              </a:rPr>
              <a:t> FORMS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39615" y="2844091"/>
            <a:ext cx="6196131" cy="743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Fill out the forms in the portal, particularly the</a:t>
            </a:r>
            <a:r>
              <a:rPr lang="en-US" sz="2000" spc="19" dirty="0">
                <a:solidFill>
                  <a:srgbClr val="000000"/>
                </a:solidFill>
                <a:latin typeface="Arial"/>
              </a:rPr>
              <a:t> </a:t>
            </a:r>
            <a:endParaRPr lang="en-US"/>
          </a:p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Health </a:t>
            </a:r>
            <a:r>
              <a:rPr lang="en-US" sz="2000" spc="19" dirty="0">
                <a:solidFill>
                  <a:srgbClr val="000000"/>
                </a:solidFill>
                <a:latin typeface="Arial"/>
              </a:rPr>
              <a:t>Information section.</a:t>
            </a:r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5639615" y="3804648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NEWSLETTERS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639615" y="4154046"/>
            <a:ext cx="6196130" cy="1128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 dirty="0">
                <a:solidFill>
                  <a:srgbClr val="000000"/>
                </a:solidFill>
                <a:latin typeface="Arial"/>
              </a:rPr>
              <a:t>Pay attention to the newsletters that will be sent out starting in September. These will contain important reminders and deadlines!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639615" y="5503950"/>
            <a:ext cx="6188556" cy="358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 dirty="0">
                <a:solidFill>
                  <a:srgbClr val="E07E3C"/>
                </a:solidFill>
                <a:latin typeface="Arial Bold"/>
              </a:rPr>
              <a:t>GET PASSPORT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0988A4-2A91-BD8F-9B09-1907D816229E}"/>
              </a:ext>
            </a:extLst>
          </p:cNvPr>
          <p:cNvSpPr txBox="1"/>
          <p:nvPr/>
        </p:nvSpPr>
        <p:spPr>
          <a:xfrm>
            <a:off x="5570112" y="5859886"/>
            <a:ext cx="616039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Processing times may be long. Passports should be valid at least 6 months past program return date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648789" y="-19104"/>
            <a:ext cx="1543211" cy="68771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10648789" y="0"/>
            <a:ext cx="1543211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44398"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4" name="Group 4"/>
          <p:cNvGrpSpPr/>
          <p:nvPr/>
        </p:nvGrpSpPr>
        <p:grpSpPr>
          <a:xfrm>
            <a:off x="685800" y="1435100"/>
            <a:ext cx="5182371" cy="4737100"/>
            <a:chOff x="0" y="0"/>
            <a:chExt cx="2047356" cy="18714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47356" cy="1871447"/>
            </a:xfrm>
            <a:custGeom>
              <a:avLst/>
              <a:gdLst/>
              <a:ahLst/>
              <a:cxnLst/>
              <a:rect l="l" t="t" r="r" b="b"/>
              <a:pathLst>
                <a:path w="2047356" h="1871447">
                  <a:moveTo>
                    <a:pt x="0" y="0"/>
                  </a:moveTo>
                  <a:lnTo>
                    <a:pt x="2047356" y="0"/>
                  </a:lnTo>
                  <a:lnTo>
                    <a:pt x="2047356" y="1871447"/>
                  </a:lnTo>
                  <a:lnTo>
                    <a:pt x="0" y="1871447"/>
                  </a:ln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0"/>
              <a:ext cx="2047356" cy="196669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7" name="Freeform 7"/>
          <p:cNvSpPr/>
          <p:nvPr/>
        </p:nvSpPr>
        <p:spPr>
          <a:xfrm>
            <a:off x="10810447" y="313732"/>
            <a:ext cx="1219895" cy="372068"/>
          </a:xfrm>
          <a:custGeom>
            <a:avLst/>
            <a:gdLst/>
            <a:ahLst/>
            <a:cxnLst/>
            <a:rect l="l" t="t" r="r" b="b"/>
            <a:pathLst>
              <a:path w="1829843" h="558102">
                <a:moveTo>
                  <a:pt x="0" y="0"/>
                </a:moveTo>
                <a:lnTo>
                  <a:pt x="1829844" y="0"/>
                </a:lnTo>
                <a:lnTo>
                  <a:pt x="1829844" y="558102"/>
                </a:lnTo>
                <a:lnTo>
                  <a:pt x="0" y="5581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extBox 8"/>
          <p:cNvSpPr txBox="1"/>
          <p:nvPr/>
        </p:nvSpPr>
        <p:spPr>
          <a:xfrm>
            <a:off x="6096000" y="2780749"/>
            <a:ext cx="3725992" cy="2852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00"/>
              </a:lnSpc>
            </a:pPr>
            <a:r>
              <a:rPr lang="en-US" sz="3800" spc="37" dirty="0">
                <a:solidFill>
                  <a:srgbClr val="000000"/>
                </a:solidFill>
                <a:latin typeface="Arial"/>
              </a:rPr>
              <a:t>Scan here to follow along during the presentation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5800" y="596900"/>
            <a:ext cx="5182371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0"/>
              </a:lnSpc>
            </a:pPr>
            <a:r>
              <a:rPr lang="en-US" sz="4534" spc="431">
                <a:solidFill>
                  <a:srgbClr val="000000"/>
                </a:solidFill>
                <a:latin typeface="Arial Bold"/>
              </a:rPr>
              <a:t>SCAN QR CODE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C61C8-3732-8B72-5BD4-00A8AD462A48}"/>
              </a:ext>
            </a:extLst>
          </p:cNvPr>
          <p:cNvSpPr txBox="1"/>
          <p:nvPr/>
        </p:nvSpPr>
        <p:spPr>
          <a:xfrm>
            <a:off x="1554480" y="3048000"/>
            <a:ext cx="3444240" cy="15234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100">
                <a:solidFill>
                  <a:srgbClr val="5D647B"/>
                </a:solidFill>
                <a:latin typeface="Arial"/>
                <a:cs typeface="Arial"/>
              </a:rPr>
              <a:t>Insert Custom </a:t>
            </a:r>
          </a:p>
          <a:p>
            <a:pPr algn="ctr"/>
            <a:r>
              <a:rPr lang="en-US" sz="3100">
                <a:solidFill>
                  <a:srgbClr val="5D647B"/>
                </a:solidFill>
                <a:latin typeface="Arial"/>
                <a:cs typeface="Arial"/>
              </a:rPr>
              <a:t>Registration Page </a:t>
            </a:r>
          </a:p>
          <a:p>
            <a:pPr algn="ctr"/>
            <a:r>
              <a:rPr lang="en-US" sz="3100" dirty="0">
                <a:solidFill>
                  <a:srgbClr val="5D647B"/>
                </a:solidFill>
                <a:latin typeface="Arial"/>
                <a:cs typeface="Arial"/>
              </a:rPr>
              <a:t>QR Code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17" y="0"/>
            <a:ext cx="12761399" cy="1510896"/>
            <a:chOff x="0" y="0"/>
            <a:chExt cx="6509243" cy="7703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09243" cy="770304"/>
            </a:xfrm>
            <a:custGeom>
              <a:avLst/>
              <a:gdLst/>
              <a:ahLst/>
              <a:cxnLst/>
              <a:rect l="l" t="t" r="r" b="b"/>
              <a:pathLst>
                <a:path w="6509243" h="770304">
                  <a:moveTo>
                    <a:pt x="6306043" y="0"/>
                  </a:moveTo>
                  <a:lnTo>
                    <a:pt x="0" y="0"/>
                  </a:lnTo>
                  <a:lnTo>
                    <a:pt x="0" y="770304"/>
                  </a:lnTo>
                  <a:lnTo>
                    <a:pt x="6306043" y="770304"/>
                  </a:lnTo>
                  <a:lnTo>
                    <a:pt x="6509243" y="385152"/>
                  </a:lnTo>
                  <a:lnTo>
                    <a:pt x="630604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6394943" cy="86555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685800" y="416113"/>
            <a:ext cx="2225148" cy="678670"/>
          </a:xfrm>
          <a:custGeom>
            <a:avLst/>
            <a:gdLst/>
            <a:ahLst/>
            <a:cxnLst/>
            <a:rect l="l" t="t" r="r" b="b"/>
            <a:pathLst>
              <a:path w="3337722" h="1018005">
                <a:moveTo>
                  <a:pt x="0" y="0"/>
                </a:moveTo>
                <a:lnTo>
                  <a:pt x="3337722" y="0"/>
                </a:lnTo>
                <a:lnTo>
                  <a:pt x="3337722" y="1018005"/>
                </a:lnTo>
                <a:lnTo>
                  <a:pt x="0" y="10180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734912" y="2630693"/>
            <a:ext cx="6275487" cy="443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>
                <a:solidFill>
                  <a:srgbClr val="E07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Enrollment, Payment, Portal Login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4912" y="3086441"/>
            <a:ext cx="321855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Registration@Xperitas.org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4914" y="3780161"/>
            <a:ext cx="2618283" cy="433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>
                <a:solidFill>
                  <a:srgbClr val="E07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Details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9504" y="4223726"/>
            <a:ext cx="11432496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latin typeface="Arial"/>
                <a:cs typeface="Arial"/>
                <a:hlinkClick r:id="rId3"/>
              </a:rPr>
              <a:t>Virginie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@Xperitas.org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, 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hlinkClick r:id="rId4"/>
              </a:rPr>
              <a:t>Matthew@Xperitas.org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, or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hlinkClick r:id="rId5"/>
              </a:rPr>
              <a:t>Hanna@Xperitas.org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6378" y="5007828"/>
            <a:ext cx="5624186" cy="437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 dirty="0">
                <a:solidFill>
                  <a:srgbClr val="E07E3C"/>
                </a:solidFill>
                <a:latin typeface="Arial"/>
                <a:cs typeface="Arial"/>
              </a:rPr>
              <a:t>Financial Aid and Scholarships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9504" y="5441536"/>
            <a:ext cx="563231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Amy@Xperitas.org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4955F11E-DDC3-EF2B-113F-7EC87CCB4DE9}"/>
              </a:ext>
            </a:extLst>
          </p:cNvPr>
          <p:cNvSpPr/>
          <p:nvPr/>
        </p:nvSpPr>
        <p:spPr>
          <a:xfrm>
            <a:off x="8623299" y="1520753"/>
            <a:ext cx="3111501" cy="2413002"/>
          </a:xfrm>
          <a:custGeom>
            <a:avLst/>
            <a:gdLst/>
            <a:ahLst/>
            <a:cxnLst/>
            <a:rect l="l" t="t" r="r" b="b"/>
            <a:pathLst>
              <a:path w="7557723" h="6335623">
                <a:moveTo>
                  <a:pt x="0" y="0"/>
                </a:moveTo>
                <a:lnTo>
                  <a:pt x="7557723" y="0"/>
                </a:lnTo>
                <a:lnTo>
                  <a:pt x="7557723" y="6335623"/>
                </a:lnTo>
                <a:lnTo>
                  <a:pt x="0" y="63356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14" name="text 2">
            <a:extLst>
              <a:ext uri="{FF2B5EF4-FFF2-40B4-BE49-F238E27FC236}">
                <a16:creationId xmlns:a16="http://schemas.microsoft.com/office/drawing/2014/main" id="{51B22330-46A9-8F34-A97B-C7E28192150D}"/>
              </a:ext>
            </a:extLst>
          </p:cNvPr>
          <p:cNvSpPr/>
          <p:nvPr/>
        </p:nvSpPr>
        <p:spPr>
          <a:xfrm>
            <a:off x="734912" y="1784947"/>
            <a:ext cx="7585310" cy="639291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hangingPunct="0">
              <a:lnSpc>
                <a:spcPct val="83333"/>
              </a:lnSpc>
              <a:spcBef>
                <a:spcPct val="6667"/>
              </a:spcBef>
            </a:pPr>
            <a:r>
              <a:rPr lang="en-US" sz="6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Contact Us</a:t>
            </a:r>
            <a:endParaRPr sz="6000" b="1">
              <a:solidFill>
                <a:srgbClr val="004B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81BDBC42-7180-115E-9E38-8E3F1EF9F17F}"/>
              </a:ext>
            </a:extLst>
          </p:cNvPr>
          <p:cNvSpPr txBox="1"/>
          <p:nvPr/>
        </p:nvSpPr>
        <p:spPr>
          <a:xfrm>
            <a:off x="755234" y="6003508"/>
            <a:ext cx="4690467" cy="44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 dirty="0">
                <a:solidFill>
                  <a:srgbClr val="00B0F0"/>
                </a:solidFill>
                <a:latin typeface="Arial"/>
                <a:cs typeface="Arial"/>
              </a:rPr>
              <a:t>www.Xperitas.org</a:t>
            </a:r>
            <a:endParaRPr lang="en-US">
              <a:solidFill>
                <a:srgbClr val="00B0F0"/>
              </a:solidFill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5DB15A4-9D2C-E63E-43BE-1871E7FF9888}"/>
              </a:ext>
            </a:extLst>
          </p:cNvPr>
          <p:cNvSpPr/>
          <p:nvPr/>
        </p:nvSpPr>
        <p:spPr>
          <a:xfrm>
            <a:off x="9631677" y="3007360"/>
            <a:ext cx="2042159" cy="345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EB4F3E-F939-D765-98E8-8CE883575FE1}"/>
              </a:ext>
            </a:extLst>
          </p:cNvPr>
          <p:cNvSpPr/>
          <p:nvPr/>
        </p:nvSpPr>
        <p:spPr>
          <a:xfrm>
            <a:off x="7406637" y="3007360"/>
            <a:ext cx="2042159" cy="345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134744-0238-9104-85E4-DBD8F4299E94}"/>
              </a:ext>
            </a:extLst>
          </p:cNvPr>
          <p:cNvSpPr/>
          <p:nvPr/>
        </p:nvSpPr>
        <p:spPr>
          <a:xfrm>
            <a:off x="5181597" y="3007360"/>
            <a:ext cx="2042159" cy="345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8039B9-84DD-D137-03D5-94B7FA2EE405}"/>
              </a:ext>
            </a:extLst>
          </p:cNvPr>
          <p:cNvSpPr/>
          <p:nvPr/>
        </p:nvSpPr>
        <p:spPr>
          <a:xfrm>
            <a:off x="2956558" y="3007360"/>
            <a:ext cx="2042159" cy="3454400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26664E-FA3A-5928-287E-8A5544F6A383}"/>
              </a:ext>
            </a:extLst>
          </p:cNvPr>
          <p:cNvSpPr/>
          <p:nvPr/>
        </p:nvSpPr>
        <p:spPr>
          <a:xfrm>
            <a:off x="680719" y="3007360"/>
            <a:ext cx="2042159" cy="345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1473875" y="3344274"/>
            <a:ext cx="410448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09943" y="3344274"/>
            <a:ext cx="434023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69585" y="3314700"/>
            <a:ext cx="460216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81131" y="3345687"/>
            <a:ext cx="484585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417046" y="3345687"/>
            <a:ext cx="468630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197288" y="991487"/>
            <a:ext cx="3374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Students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464186" y="800441"/>
            <a:ext cx="598460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Why are you excited to go to France &amp; Germany?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81712" y="4488595"/>
            <a:ext cx="203955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improve my French or German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2907174" y="4488595"/>
            <a:ext cx="2039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My friend is going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5179913" y="4490991"/>
            <a:ext cx="2039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live with a host family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7511256" y="4487899"/>
            <a:ext cx="1816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see the sights &amp; eat the food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9736718" y="4487899"/>
            <a:ext cx="182619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escape laundry &amp; dishes duty for a while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B68930E-2600-7695-31E1-B6713A9B5114}"/>
              </a:ext>
            </a:extLst>
          </p:cNvPr>
          <p:cNvSpPr/>
          <p:nvPr/>
        </p:nvSpPr>
        <p:spPr>
          <a:xfrm>
            <a:off x="9631677" y="3007360"/>
            <a:ext cx="2296159" cy="345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C1DBFC-4A90-F080-C335-C91A60DE3FC4}"/>
              </a:ext>
            </a:extLst>
          </p:cNvPr>
          <p:cNvSpPr/>
          <p:nvPr/>
        </p:nvSpPr>
        <p:spPr>
          <a:xfrm>
            <a:off x="7406637" y="3007360"/>
            <a:ext cx="2042159" cy="345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FAE957-D6C4-83F0-2D45-7BD25FAC7AD7}"/>
              </a:ext>
            </a:extLst>
          </p:cNvPr>
          <p:cNvSpPr/>
          <p:nvPr/>
        </p:nvSpPr>
        <p:spPr>
          <a:xfrm>
            <a:off x="5181597" y="3007360"/>
            <a:ext cx="2042159" cy="345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30C581-442D-91D5-023D-895EA4580592}"/>
              </a:ext>
            </a:extLst>
          </p:cNvPr>
          <p:cNvSpPr/>
          <p:nvPr/>
        </p:nvSpPr>
        <p:spPr>
          <a:xfrm>
            <a:off x="2956558" y="3007360"/>
            <a:ext cx="2042159" cy="3454400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1F4D450-3786-0B4A-D54B-2387BA85F380}"/>
              </a:ext>
            </a:extLst>
          </p:cNvPr>
          <p:cNvSpPr/>
          <p:nvPr/>
        </p:nvSpPr>
        <p:spPr>
          <a:xfrm>
            <a:off x="680719" y="3007360"/>
            <a:ext cx="2042159" cy="345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1473875" y="3344274"/>
            <a:ext cx="410448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09943" y="3344274"/>
            <a:ext cx="434023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69585" y="3314700"/>
            <a:ext cx="460216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81131" y="3345687"/>
            <a:ext cx="484585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549126" y="3345687"/>
            <a:ext cx="468630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197288" y="763203"/>
            <a:ext cx="3374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Parents &amp;</a:t>
            </a:r>
          </a:p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Guardians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481523" y="625768"/>
            <a:ext cx="564772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Why are you excited for your child to go to France &amp; Germany?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81712" y="4488595"/>
            <a:ext cx="203955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improve their French or German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2907174" y="4488595"/>
            <a:ext cx="2039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learn about another culture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5179913" y="4490991"/>
            <a:ext cx="2039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become more independent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7539599" y="4487899"/>
            <a:ext cx="1773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For college &amp; career readiness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9584318" y="4487899"/>
            <a:ext cx="238499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find out if they can survive without </a:t>
            </a:r>
            <a:r>
              <a:rPr lang="en-US" sz="2400" dirty="0" err="1">
                <a:latin typeface="Arial"/>
                <a:cs typeface="Arial"/>
              </a:rPr>
              <a:t>WiFi</a:t>
            </a:r>
            <a:r>
              <a:rPr lang="en-US" sz="2400" dirty="0">
                <a:latin typeface="Arial"/>
                <a:cs typeface="Arial"/>
              </a:rPr>
              <a:t> &amp; constant texting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74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/>
          </p:cNvSpPr>
          <p:nvPr/>
        </p:nvSpPr>
        <p:spPr>
          <a:xfrm>
            <a:off x="-1" y="0"/>
            <a:ext cx="3332423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685800" y="685800"/>
            <a:ext cx="3577981" cy="4078764"/>
            <a:chOff x="0" y="0"/>
            <a:chExt cx="1413523" cy="1611363"/>
          </a:xfrm>
          <a:solidFill>
            <a:srgbClr val="F1BE48"/>
          </a:solidFill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9" name="Group 9"/>
          <p:cNvGrpSpPr>
            <a:grpSpLocks noGrp="1" noUngrp="1" noRot="1" noMove="1" noResize="1"/>
          </p:cNvGrpSpPr>
          <p:nvPr/>
        </p:nvGrpSpPr>
        <p:grpSpPr>
          <a:xfrm>
            <a:off x="4307010" y="685800"/>
            <a:ext cx="3577981" cy="4078764"/>
            <a:chOff x="0" y="0"/>
            <a:chExt cx="1413523" cy="1611363"/>
          </a:xfrm>
          <a:solidFill>
            <a:srgbClr val="A4D65E"/>
          </a:solidFill>
        </p:grpSpPr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1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2" name="Group 12"/>
          <p:cNvGrpSpPr>
            <a:grpSpLocks noGrp="1" noUngrp="1" noRot="1" noMove="1" noResize="1"/>
          </p:cNvGrpSpPr>
          <p:nvPr/>
        </p:nvGrpSpPr>
        <p:grpSpPr>
          <a:xfrm>
            <a:off x="7928220" y="685800"/>
            <a:ext cx="3577981" cy="4078764"/>
            <a:chOff x="0" y="0"/>
            <a:chExt cx="1413523" cy="1611363"/>
          </a:xfrm>
          <a:solidFill>
            <a:srgbClr val="E07E3C"/>
          </a:solidFill>
        </p:grpSpPr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TextBox 1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5" name="Freeform 15"/>
          <p:cNvSpPr/>
          <p:nvPr/>
        </p:nvSpPr>
        <p:spPr>
          <a:xfrm>
            <a:off x="2661108" y="4946483"/>
            <a:ext cx="400625" cy="356557"/>
          </a:xfrm>
          <a:custGeom>
            <a:avLst/>
            <a:gdLst/>
            <a:ahLst/>
            <a:cxnLst/>
            <a:rect l="l" t="t" r="r" b="b"/>
            <a:pathLst>
              <a:path w="600938" h="534835">
                <a:moveTo>
                  <a:pt x="0" y="0"/>
                </a:moveTo>
                <a:lnTo>
                  <a:pt x="600939" y="0"/>
                </a:lnTo>
                <a:lnTo>
                  <a:pt x="600939" y="534835"/>
                </a:lnTo>
                <a:lnTo>
                  <a:pt x="0" y="534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6" name="Freeform 16"/>
          <p:cNvSpPr/>
          <p:nvPr/>
        </p:nvSpPr>
        <p:spPr>
          <a:xfrm>
            <a:off x="2661106" y="5487190"/>
            <a:ext cx="400625" cy="594061"/>
          </a:xfrm>
          <a:custGeom>
            <a:avLst/>
            <a:gdLst/>
            <a:ahLst/>
            <a:cxnLst/>
            <a:rect l="l" t="t" r="r" b="b"/>
            <a:pathLst>
              <a:path w="600938" h="891091">
                <a:moveTo>
                  <a:pt x="0" y="0"/>
                </a:moveTo>
                <a:lnTo>
                  <a:pt x="600939" y="0"/>
                </a:lnTo>
                <a:lnTo>
                  <a:pt x="600939" y="891091"/>
                </a:lnTo>
                <a:lnTo>
                  <a:pt x="0" y="8910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7" name="Freeform 17"/>
          <p:cNvSpPr/>
          <p:nvPr/>
        </p:nvSpPr>
        <p:spPr>
          <a:xfrm>
            <a:off x="2677148" y="6240000"/>
            <a:ext cx="400625" cy="350365"/>
          </a:xfrm>
          <a:custGeom>
            <a:avLst/>
            <a:gdLst/>
            <a:ahLst/>
            <a:cxnLst/>
            <a:rect l="l" t="t" r="r" b="b"/>
            <a:pathLst>
              <a:path w="600938" h="525548">
                <a:moveTo>
                  <a:pt x="0" y="0"/>
                </a:moveTo>
                <a:lnTo>
                  <a:pt x="600939" y="0"/>
                </a:lnTo>
                <a:lnTo>
                  <a:pt x="600939" y="525548"/>
                </a:lnTo>
                <a:lnTo>
                  <a:pt x="0" y="5255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9" name="TextBox 19"/>
          <p:cNvSpPr txBox="1"/>
          <p:nvPr/>
        </p:nvSpPr>
        <p:spPr>
          <a:xfrm>
            <a:off x="3512896" y="4823289"/>
            <a:ext cx="6345484" cy="1813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0"/>
              </a:lnSpc>
            </a:pPr>
            <a:r>
              <a:rPr lang="en-US" sz="2933" spc="217">
                <a:solidFill>
                  <a:srgbClr val="004B87"/>
                </a:solidFill>
                <a:latin typeface="Arial Bold"/>
              </a:rPr>
              <a:t>NONPROFIT</a:t>
            </a:r>
          </a:p>
          <a:p>
            <a:pPr>
              <a:lnSpc>
                <a:spcPts val="4870"/>
              </a:lnSpc>
            </a:pPr>
            <a:r>
              <a:rPr lang="en-US" sz="2933" spc="217">
                <a:solidFill>
                  <a:srgbClr val="004B87"/>
                </a:solidFill>
                <a:latin typeface="Arial Bold"/>
              </a:rPr>
              <a:t>50+ YEARS OF EXPERIENCE</a:t>
            </a:r>
          </a:p>
          <a:p>
            <a:pPr>
              <a:lnSpc>
                <a:spcPts val="4870"/>
              </a:lnSpc>
            </a:pPr>
            <a:r>
              <a:rPr lang="en-US" sz="2933" spc="217">
                <a:solidFill>
                  <a:srgbClr val="004B87"/>
                </a:solidFill>
                <a:latin typeface="Arial Bold"/>
              </a:rPr>
              <a:t>FAMILY STAY EXPERIENCE®</a:t>
            </a:r>
          </a:p>
        </p:txBody>
      </p:sp>
      <p:sp>
        <p:nvSpPr>
          <p:cNvPr id="20" name="Freeform 20"/>
          <p:cNvSpPr/>
          <p:nvPr/>
        </p:nvSpPr>
        <p:spPr>
          <a:xfrm>
            <a:off x="363839" y="4905642"/>
            <a:ext cx="1969781" cy="1679602"/>
          </a:xfrm>
          <a:custGeom>
            <a:avLst/>
            <a:gdLst/>
            <a:ahLst/>
            <a:cxnLst/>
            <a:rect l="l" t="t" r="r" b="b"/>
            <a:pathLst>
              <a:path w="5683424" h="4764402">
                <a:moveTo>
                  <a:pt x="0" y="0"/>
                </a:moveTo>
                <a:lnTo>
                  <a:pt x="5683424" y="0"/>
                </a:lnTo>
                <a:lnTo>
                  <a:pt x="5683424" y="4764402"/>
                </a:lnTo>
                <a:lnTo>
                  <a:pt x="0" y="47644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3074" name="Picture 2" descr="A group of people posing for a photo">
            <a:extLst>
              <a:ext uri="{FF2B5EF4-FFF2-40B4-BE49-F238E27FC236}">
                <a16:creationId xmlns:a16="http://schemas.microsoft.com/office/drawing/2014/main" id="{30FAB802-3F94-1122-EF0A-3F46CD943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/>
          <a:srcRect l="33163" t="-229" r="21684"/>
          <a:stretch/>
        </p:blipFill>
        <p:spPr bwMode="auto">
          <a:xfrm>
            <a:off x="8019576" y="548179"/>
            <a:ext cx="3330773" cy="412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German Family Stay">
            <a:extLst>
              <a:ext uri="{FF2B5EF4-FFF2-40B4-BE49-F238E27FC236}">
                <a16:creationId xmlns:a16="http://schemas.microsoft.com/office/drawing/2014/main" id="{DF19BF2B-B268-A80D-0B07-BA66B05AA48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1" r="14769"/>
          <a:stretch/>
        </p:blipFill>
        <p:spPr>
          <a:xfrm>
            <a:off x="814136" y="561473"/>
            <a:ext cx="3662202" cy="4103067"/>
          </a:xfrm>
          <a:prstGeom prst="rect">
            <a:avLst/>
          </a:prstGeom>
        </p:spPr>
      </p:pic>
      <p:pic>
        <p:nvPicPr>
          <p:cNvPr id="26" name="Picture 25" descr="Family Stay">
            <a:extLst>
              <a:ext uri="{FF2B5EF4-FFF2-40B4-BE49-F238E27FC236}">
                <a16:creationId xmlns:a16="http://schemas.microsoft.com/office/drawing/2014/main" id="{EB81F5D1-9F0C-6BCF-F7CF-5FD33781C4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945" y="547694"/>
            <a:ext cx="3091438" cy="41219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0"/>
            <a:ext cx="11175249" cy="3524250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23401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ED81C7-DD43-D5A6-EAAC-35B458B1DB5E}"/>
              </a:ext>
            </a:extLst>
          </p:cNvPr>
          <p:cNvGrpSpPr/>
          <p:nvPr/>
        </p:nvGrpSpPr>
        <p:grpSpPr>
          <a:xfrm>
            <a:off x="1643603" y="1164194"/>
            <a:ext cx="9769733" cy="2428114"/>
            <a:chOff x="2207673" y="2036649"/>
            <a:chExt cx="7443688" cy="1850012"/>
          </a:xfrm>
        </p:grpSpPr>
        <p:pic>
          <p:nvPicPr>
            <p:cNvPr id="12" name="image.png">
              <a:extLst>
                <a:ext uri="{FF2B5EF4-FFF2-40B4-BE49-F238E27FC236}">
                  <a16:creationId xmlns:a16="http://schemas.microsoft.com/office/drawing/2014/main" id="{BBC4FDDE-4AC1-6C5E-8634-030212EFF351}"/>
                </a:ext>
              </a:extLst>
            </p:cNvPr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207673" y="2036649"/>
              <a:ext cx="7443688" cy="1615157"/>
            </a:xfrm>
            <a:prstGeom prst="rect">
              <a:avLst/>
            </a:prstGeom>
          </p:spPr>
        </p:pic>
        <p:pic>
          <p:nvPicPr>
            <p:cNvPr id="13" name="SolidStrokeShapeSquare">
              <a:extLst>
                <a:ext uri="{FF2B5EF4-FFF2-40B4-BE49-F238E27FC236}">
                  <a16:creationId xmlns:a16="http://schemas.microsoft.com/office/drawing/2014/main" id="{F4BB856C-099C-0515-0649-BEA1666D5D2D}"/>
                </a:ext>
              </a:extLst>
            </p:cNvPr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2704375" y="2188380"/>
              <a:ext cx="392714" cy="383789"/>
            </a:xfrm>
            <a:prstGeom prst="rect">
              <a:avLst/>
            </a:prstGeom>
          </p:spPr>
        </p:pic>
        <p:pic>
          <p:nvPicPr>
            <p:cNvPr id="14" name="SolidStrokeShapeSquare copy 1">
              <a:extLst>
                <a:ext uri="{FF2B5EF4-FFF2-40B4-BE49-F238E27FC236}">
                  <a16:creationId xmlns:a16="http://schemas.microsoft.com/office/drawing/2014/main" id="{E2486339-497C-1070-6597-23BC85B4517C}"/>
                </a:ext>
              </a:extLst>
            </p:cNvPr>
            <p:cNvPicPr/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211303" y="2295483"/>
              <a:ext cx="1001185" cy="1388912"/>
            </a:xfrm>
            <a:prstGeom prst="rect">
              <a:avLst/>
            </a:prstGeom>
          </p:spPr>
        </p:pic>
        <p:pic>
          <p:nvPicPr>
            <p:cNvPr id="15" name="Line-9">
              <a:extLst>
                <a:ext uri="{FF2B5EF4-FFF2-40B4-BE49-F238E27FC236}">
                  <a16:creationId xmlns:a16="http://schemas.microsoft.com/office/drawing/2014/main" id="{EE544BDF-DB95-327E-9218-A5EB26BE46E2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10800000">
              <a:off x="7131337" y="2786378"/>
              <a:ext cx="1286795" cy="580555"/>
            </a:xfrm>
            <a:prstGeom prst="rect">
              <a:avLst/>
            </a:prstGeom>
          </p:spPr>
        </p:pic>
        <p:pic>
          <p:nvPicPr>
            <p:cNvPr id="16" name="Line-9 copy 1">
              <a:extLst>
                <a:ext uri="{FF2B5EF4-FFF2-40B4-BE49-F238E27FC236}">
                  <a16:creationId xmlns:a16="http://schemas.microsoft.com/office/drawing/2014/main" id="{50906077-505C-B934-58A4-02A05676A8A3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5400000">
              <a:off x="2178778" y="2905872"/>
              <a:ext cx="1443909" cy="517669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326B1A8-5564-E96C-B637-71E4B71ECB62}"/>
              </a:ext>
            </a:extLst>
          </p:cNvPr>
          <p:cNvSpPr/>
          <p:nvPr/>
        </p:nvSpPr>
        <p:spPr>
          <a:xfrm>
            <a:off x="2528419" y="4363612"/>
            <a:ext cx="8151912" cy="696176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ctr" hangingPunct="0">
              <a:lnSpc>
                <a:spcPct val="100000"/>
              </a:lnSpc>
            </a:pP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Video can be accessed via the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clickable link above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. Due to restrictions regarding video cloud applications like YouTube and Vimeo, you will have to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download this to your local device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 and insert it into the presentation.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2FB14D-8624-44B6-5C05-E079834DDFD7}"/>
              </a:ext>
            </a:extLst>
          </p:cNvPr>
          <p:cNvSpPr/>
          <p:nvPr/>
        </p:nvSpPr>
        <p:spPr>
          <a:xfrm>
            <a:off x="4248088" y="3852005"/>
            <a:ext cx="4712574" cy="499818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l" hangingPunct="0">
              <a:lnSpc>
                <a:spcPct val="100000"/>
              </a:lnSpc>
            </a:pPr>
            <a:r>
              <a:rPr sz="2108">
                <a:solidFill>
                  <a:srgbClr val="717274"/>
                </a:solidFill>
                <a:latin typeface="Lato"/>
                <a:cs typeface="Lato"/>
                <a:hlinkClick r:id="rId11"/>
              </a:rPr>
              <a:t>Insert </a:t>
            </a:r>
            <a:r>
              <a:rPr sz="2108" err="1">
                <a:solidFill>
                  <a:srgbClr val="717274"/>
                </a:solidFill>
                <a:latin typeface="Lato"/>
                <a:cs typeface="Lato"/>
                <a:hlinkClick r:id="rId11"/>
              </a:rPr>
              <a:t>Xperitas</a:t>
            </a:r>
            <a:r>
              <a:rPr sz="2108">
                <a:solidFill>
                  <a:srgbClr val="717274"/>
                </a:solidFill>
                <a:latin typeface="Lato"/>
                <a:cs typeface="Lato"/>
                <a:hlinkClick r:id="rId11"/>
              </a:rPr>
              <a:t> One Minute Video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allery/Art/Portfolio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54 copy 1"/>
          <p:cNvPicPr/>
          <p:nvPr/>
        </p:nvPicPr>
        <p:blipFill rotWithShape="1">
          <a:blip r:embed="rId3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4" name="Shape-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2856779" y="5054939"/>
            <a:ext cx="5519643" cy="428416"/>
          </a:xfrm>
          <a:prstGeom prst="rect">
            <a:avLst/>
          </a:prstGeom>
        </p:spPr>
      </p:pic>
      <p:pic>
        <p:nvPicPr>
          <p:cNvPr id="5" name="Shape-1"/>
          <p:cNvPicPr/>
          <p:nvPr/>
        </p:nvPicPr>
        <p:blipFill rotWithShape="1">
          <a:blip r:embed="rId5"/>
          <a:stretch>
            <a:fillRect/>
          </a:stretch>
        </p:blipFill>
        <p:spPr>
          <a:xfrm rot="5400000">
            <a:off x="7581712" y="-2886638"/>
            <a:ext cx="461214" cy="9261875"/>
          </a:xfrm>
          <a:prstGeom prst="rect">
            <a:avLst/>
          </a:prstGeom>
        </p:spPr>
      </p:pic>
      <p:pic>
        <p:nvPicPr>
          <p:cNvPr id="6" name="Shape-54"/>
          <p:cNvPicPr/>
          <p:nvPr/>
        </p:nvPicPr>
        <p:blipFill rotWithShape="1">
          <a:blip r:embed="rId6"/>
          <a:stretch>
            <a:fillRect/>
          </a:stretch>
        </p:blipFill>
        <p:spPr>
          <a:xfrm rot="5400000">
            <a:off x="0" y="1673"/>
            <a:ext cx="2267034" cy="2267034"/>
          </a:xfrm>
          <a:prstGeom prst="rect">
            <a:avLst/>
          </a:prstGeom>
        </p:spPr>
      </p:pic>
      <p:sp>
        <p:nvSpPr>
          <p:cNvPr id="7" name="title copy"/>
          <p:cNvSpPr/>
          <p:nvPr/>
        </p:nvSpPr>
        <p:spPr>
          <a:xfrm>
            <a:off x="2185243" y="3402712"/>
            <a:ext cx="5426600" cy="428416"/>
          </a:xfrm>
          <a:prstGeom prst="rect">
            <a:avLst/>
          </a:prstGeom>
        </p:spPr>
        <p:txBody>
          <a:bodyPr spcFirstLastPara="0" lIns="89253" tIns="0" rIns="89253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sz="3373" dirty="0">
                <a:latin typeface="Arial Bold" panose="020B0704020202020204" pitchFamily="34" charset="0"/>
                <a:cs typeface="Arial Bold" panose="020B0704020202020204" pitchFamily="34" charset="0"/>
              </a:rPr>
              <a:t>SEEING THE SITES</a:t>
            </a:r>
          </a:p>
        </p:txBody>
      </p:sp>
      <p:pic>
        <p:nvPicPr>
          <p:cNvPr id="8" name="Roman Kraft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083" y="337862"/>
            <a:ext cx="3807901" cy="2856105"/>
          </a:xfrm>
          <a:prstGeom prst="rect">
            <a:avLst/>
          </a:prstGeom>
        </p:spPr>
      </p:pic>
      <p:pic>
        <p:nvPicPr>
          <p:cNvPr id="12" name="Florian Wehde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0361" y="332454"/>
            <a:ext cx="4440743" cy="33305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C6E759-4611-7DFD-3BC1-16C888D501E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3819" y="981661"/>
            <a:ext cx="2734752" cy="1823323"/>
          </a:xfrm>
          <a:prstGeom prst="rect">
            <a:avLst/>
          </a:prstGeom>
        </p:spPr>
      </p:pic>
      <p:pic>
        <p:nvPicPr>
          <p:cNvPr id="9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486781A-08A0-4FC9-289E-243A914AEBB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113" y="3847940"/>
            <a:ext cx="5053180" cy="2842414"/>
          </a:xfrm>
          <a:prstGeom prst="rect">
            <a:avLst/>
          </a:prstGeom>
        </p:spPr>
      </p:pic>
      <p:pic>
        <p:nvPicPr>
          <p:cNvPr id="11" name="Picture 10" descr="A group of people on bicycles in front of a building&#10;&#10;Description automatically generated">
            <a:extLst>
              <a:ext uri="{FF2B5EF4-FFF2-40B4-BE49-F238E27FC236}">
                <a16:creationId xmlns:a16="http://schemas.microsoft.com/office/drawing/2014/main" id="{45C306E5-FB09-59A2-204B-6835381B17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84" y="4012707"/>
            <a:ext cx="3914056" cy="262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allery/Art/Portfolio copy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-1">
            <a:extLst>
              <a:ext uri="{FF2B5EF4-FFF2-40B4-BE49-F238E27FC236}">
                <a16:creationId xmlns:a16="http://schemas.microsoft.com/office/drawing/2014/main" id="{8C415445-B0CA-DDDF-D131-9D48A49E56D3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 rot="5400000">
            <a:off x="7144236" y="-3138974"/>
            <a:ext cx="461214" cy="9705719"/>
          </a:xfrm>
          <a:prstGeom prst="rect">
            <a:avLst/>
          </a:prstGeom>
        </p:spPr>
      </p:pic>
      <p:pic>
        <p:nvPicPr>
          <p:cNvPr id="2" name="Shape-54 copy 1"/>
          <p:cNvPicPr/>
          <p:nvPr/>
        </p:nvPicPr>
        <p:blipFill rotWithShape="1">
          <a:blip r:embed="rId4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4" name="Shape-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040111" y="4946306"/>
            <a:ext cx="5519643" cy="428416"/>
          </a:xfrm>
          <a:prstGeom prst="rect">
            <a:avLst/>
          </a:prstGeom>
        </p:spPr>
      </p:pic>
      <p:pic>
        <p:nvPicPr>
          <p:cNvPr id="6" name="Shape-54"/>
          <p:cNvPicPr/>
          <p:nvPr/>
        </p:nvPicPr>
        <p:blipFill rotWithShape="1">
          <a:blip r:embed="rId6"/>
          <a:stretch>
            <a:fillRect/>
          </a:stretch>
        </p:blipFill>
        <p:spPr>
          <a:xfrm rot="5400000">
            <a:off x="0" y="1673"/>
            <a:ext cx="2267034" cy="2267034"/>
          </a:xfrm>
          <a:prstGeom prst="rect">
            <a:avLst/>
          </a:prstGeom>
        </p:spPr>
      </p:pic>
      <p:sp>
        <p:nvSpPr>
          <p:cNvPr id="7" name="title copy"/>
          <p:cNvSpPr/>
          <p:nvPr/>
        </p:nvSpPr>
        <p:spPr>
          <a:xfrm>
            <a:off x="2545504" y="3688775"/>
            <a:ext cx="4607417" cy="428416"/>
          </a:xfrm>
          <a:prstGeom prst="rect">
            <a:avLst/>
          </a:prstGeom>
        </p:spPr>
        <p:txBody>
          <a:bodyPr spcFirstLastPara="0" lIns="89253" tIns="0" rIns="89253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sz="3373">
                <a:latin typeface="Arial Bold" panose="020B0704020202020204" pitchFamily="34" charset="0"/>
                <a:cs typeface="Arial Bold" panose="020B0704020202020204" pitchFamily="34" charset="0"/>
              </a:rPr>
              <a:t>TRYING NEW FOODS</a:t>
            </a:r>
          </a:p>
        </p:txBody>
      </p:sp>
      <p:pic>
        <p:nvPicPr>
          <p:cNvPr id="10" name="donauwelle-german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0"/>
          <a:stretch/>
        </p:blipFill>
        <p:spPr>
          <a:xfrm>
            <a:off x="352041" y="4127697"/>
            <a:ext cx="3074108" cy="24940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ABFE61-CC43-1DA2-103F-3FF8EA12B7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2486" y="3703941"/>
            <a:ext cx="4380927" cy="28902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9703E4-55A4-6733-DC1C-BEE6953706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9879" y="4390771"/>
            <a:ext cx="3286898" cy="22034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50ED433-9FA8-E7D5-030B-383E9C5E1B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100" y="322985"/>
            <a:ext cx="4593619" cy="30568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03A53D1-A8A1-3FDF-D7F6-EFDCFBEA66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r="7742"/>
          <a:stretch/>
        </p:blipFill>
        <p:spPr>
          <a:xfrm>
            <a:off x="8017139" y="282911"/>
            <a:ext cx="3529263" cy="31278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AF9E98B-F67D-06C2-EA4D-85442D5A7E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6" r="22416"/>
          <a:stretch/>
        </p:blipFill>
        <p:spPr>
          <a:xfrm>
            <a:off x="5215819" y="282911"/>
            <a:ext cx="2567457" cy="309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7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49834" y="2386825"/>
            <a:ext cx="2746166" cy="1028700"/>
            <a:chOff x="0" y="0"/>
            <a:chExt cx="1084905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4905" cy="406400"/>
            </a:xfrm>
            <a:custGeom>
              <a:avLst/>
              <a:gdLst/>
              <a:ahLst/>
              <a:cxnLst/>
              <a:rect l="l" t="t" r="r" b="b"/>
              <a:pathLst>
                <a:path w="1084905" h="406400">
                  <a:moveTo>
                    <a:pt x="881705" y="0"/>
                  </a:moveTo>
                  <a:cubicBezTo>
                    <a:pt x="993929" y="0"/>
                    <a:pt x="1084905" y="90976"/>
                    <a:pt x="1084905" y="203200"/>
                  </a:cubicBezTo>
                  <a:cubicBezTo>
                    <a:pt x="1084905" y="315424"/>
                    <a:pt x="993929" y="406400"/>
                    <a:pt x="8817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084905" cy="501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49834" y="3765163"/>
            <a:ext cx="2746166" cy="1028700"/>
            <a:chOff x="0" y="0"/>
            <a:chExt cx="1084905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4905" cy="406400"/>
            </a:xfrm>
            <a:custGeom>
              <a:avLst/>
              <a:gdLst/>
              <a:ahLst/>
              <a:cxnLst/>
              <a:rect l="l" t="t" r="r" b="b"/>
              <a:pathLst>
                <a:path w="1084905" h="406400">
                  <a:moveTo>
                    <a:pt x="881705" y="0"/>
                  </a:moveTo>
                  <a:cubicBezTo>
                    <a:pt x="993929" y="0"/>
                    <a:pt x="1084905" y="90976"/>
                    <a:pt x="1084905" y="203200"/>
                  </a:cubicBezTo>
                  <a:cubicBezTo>
                    <a:pt x="1084905" y="315424"/>
                    <a:pt x="993929" y="406400"/>
                    <a:pt x="8817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1084905" cy="501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49834" y="5143500"/>
            <a:ext cx="2746166" cy="1028700"/>
            <a:chOff x="0" y="0"/>
            <a:chExt cx="1084905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84905" cy="406400"/>
            </a:xfrm>
            <a:custGeom>
              <a:avLst/>
              <a:gdLst/>
              <a:ahLst/>
              <a:cxnLst/>
              <a:rect l="l" t="t" r="r" b="b"/>
              <a:pathLst>
                <a:path w="1084905" h="406400">
                  <a:moveTo>
                    <a:pt x="881705" y="0"/>
                  </a:moveTo>
                  <a:cubicBezTo>
                    <a:pt x="993929" y="0"/>
                    <a:pt x="1084905" y="90976"/>
                    <a:pt x="1084905" y="203200"/>
                  </a:cubicBezTo>
                  <a:cubicBezTo>
                    <a:pt x="1084905" y="315424"/>
                    <a:pt x="993929" y="406400"/>
                    <a:pt x="8817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0"/>
              <a:ext cx="1084905" cy="501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0"/>
            <a:ext cx="4679845" cy="6858000"/>
            <a:chOff x="0" y="0"/>
            <a:chExt cx="1848828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48828" cy="2709333"/>
            </a:xfrm>
            <a:custGeom>
              <a:avLst/>
              <a:gdLst/>
              <a:ahLst/>
              <a:cxnLst/>
              <a:rect l="l" t="t" r="r" b="b"/>
              <a:pathLst>
                <a:path w="1848828" h="2709333">
                  <a:moveTo>
                    <a:pt x="0" y="0"/>
                  </a:moveTo>
                  <a:lnTo>
                    <a:pt x="1848828" y="0"/>
                  </a:lnTo>
                  <a:lnTo>
                    <a:pt x="184882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95250"/>
              <a:ext cx="1848828" cy="280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4" name="Freeform 14"/>
          <p:cNvSpPr/>
          <p:nvPr/>
        </p:nvSpPr>
        <p:spPr>
          <a:xfrm>
            <a:off x="0" y="0"/>
            <a:ext cx="4679845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5" name="Group 15"/>
          <p:cNvGrpSpPr/>
          <p:nvPr/>
        </p:nvGrpSpPr>
        <p:grpSpPr>
          <a:xfrm>
            <a:off x="5049204" y="2447848"/>
            <a:ext cx="973853" cy="906657"/>
            <a:chOff x="0" y="0"/>
            <a:chExt cx="873041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73041" cy="812800"/>
            </a:xfrm>
            <a:custGeom>
              <a:avLst/>
              <a:gdLst/>
              <a:ahLst/>
              <a:cxnLst/>
              <a:rect l="l" t="t" r="r" b="b"/>
              <a:pathLst>
                <a:path w="873041" h="812800">
                  <a:moveTo>
                    <a:pt x="436520" y="0"/>
                  </a:moveTo>
                  <a:cubicBezTo>
                    <a:pt x="195437" y="0"/>
                    <a:pt x="0" y="181951"/>
                    <a:pt x="0" y="406400"/>
                  </a:cubicBezTo>
                  <a:cubicBezTo>
                    <a:pt x="0" y="630849"/>
                    <a:pt x="195437" y="812800"/>
                    <a:pt x="436520" y="812800"/>
                  </a:cubicBezTo>
                  <a:cubicBezTo>
                    <a:pt x="677604" y="812800"/>
                    <a:pt x="873041" y="630849"/>
                    <a:pt x="873041" y="406400"/>
                  </a:cubicBezTo>
                  <a:cubicBezTo>
                    <a:pt x="873041" y="181951"/>
                    <a:pt x="677604" y="0"/>
                    <a:pt x="436520" y="0"/>
                  </a:cubicBezTo>
                  <a:close/>
                </a:path>
              </a:pathLst>
            </a:custGeom>
            <a:solidFill>
              <a:srgbClr val="F1BE4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-19050"/>
              <a:ext cx="720641" cy="755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049204" y="3826185"/>
            <a:ext cx="973853" cy="906657"/>
            <a:chOff x="0" y="0"/>
            <a:chExt cx="873041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73041" cy="812800"/>
            </a:xfrm>
            <a:custGeom>
              <a:avLst/>
              <a:gdLst/>
              <a:ahLst/>
              <a:cxnLst/>
              <a:rect l="l" t="t" r="r" b="b"/>
              <a:pathLst>
                <a:path w="873041" h="812800">
                  <a:moveTo>
                    <a:pt x="436520" y="0"/>
                  </a:moveTo>
                  <a:cubicBezTo>
                    <a:pt x="195437" y="0"/>
                    <a:pt x="0" y="181951"/>
                    <a:pt x="0" y="406400"/>
                  </a:cubicBezTo>
                  <a:cubicBezTo>
                    <a:pt x="0" y="630849"/>
                    <a:pt x="195437" y="812800"/>
                    <a:pt x="436520" y="812800"/>
                  </a:cubicBezTo>
                  <a:cubicBezTo>
                    <a:pt x="677604" y="812800"/>
                    <a:pt x="873041" y="630849"/>
                    <a:pt x="873041" y="406400"/>
                  </a:cubicBezTo>
                  <a:cubicBezTo>
                    <a:pt x="873041" y="181951"/>
                    <a:pt x="677604" y="0"/>
                    <a:pt x="436520" y="0"/>
                  </a:cubicBezTo>
                  <a:close/>
                </a:path>
              </a:pathLst>
            </a:custGeom>
            <a:solidFill>
              <a:srgbClr val="F1BE4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-19050"/>
              <a:ext cx="720641" cy="755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049204" y="5204522"/>
            <a:ext cx="973853" cy="906657"/>
            <a:chOff x="0" y="0"/>
            <a:chExt cx="873041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73041" cy="812800"/>
            </a:xfrm>
            <a:custGeom>
              <a:avLst/>
              <a:gdLst/>
              <a:ahLst/>
              <a:cxnLst/>
              <a:rect l="l" t="t" r="r" b="b"/>
              <a:pathLst>
                <a:path w="873041" h="812800">
                  <a:moveTo>
                    <a:pt x="436520" y="0"/>
                  </a:moveTo>
                  <a:cubicBezTo>
                    <a:pt x="195437" y="0"/>
                    <a:pt x="0" y="181951"/>
                    <a:pt x="0" y="406400"/>
                  </a:cubicBezTo>
                  <a:cubicBezTo>
                    <a:pt x="0" y="630849"/>
                    <a:pt x="195437" y="812800"/>
                    <a:pt x="436520" y="812800"/>
                  </a:cubicBezTo>
                  <a:cubicBezTo>
                    <a:pt x="677604" y="812800"/>
                    <a:pt x="873041" y="630849"/>
                    <a:pt x="873041" y="406400"/>
                  </a:cubicBezTo>
                  <a:cubicBezTo>
                    <a:pt x="873041" y="181951"/>
                    <a:pt x="677604" y="0"/>
                    <a:pt x="436520" y="0"/>
                  </a:cubicBezTo>
                  <a:close/>
                </a:path>
              </a:pathLst>
            </a:custGeom>
            <a:solidFill>
              <a:srgbClr val="F1BE4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-19050"/>
              <a:ext cx="720641" cy="755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24" name="Freeform 24"/>
          <p:cNvSpPr/>
          <p:nvPr/>
        </p:nvSpPr>
        <p:spPr>
          <a:xfrm>
            <a:off x="5089540" y="2461322"/>
            <a:ext cx="893182" cy="893182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5" name="Freeform 25"/>
          <p:cNvSpPr/>
          <p:nvPr/>
        </p:nvSpPr>
        <p:spPr>
          <a:xfrm>
            <a:off x="5089540" y="3832922"/>
            <a:ext cx="893182" cy="893182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6" name="Freeform 26"/>
          <p:cNvSpPr/>
          <p:nvPr/>
        </p:nvSpPr>
        <p:spPr>
          <a:xfrm>
            <a:off x="5089540" y="5217996"/>
            <a:ext cx="893182" cy="893182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7" name="Body text copy">
            <a:extLst>
              <a:ext uri="{FF2B5EF4-FFF2-40B4-BE49-F238E27FC236}">
                <a16:creationId xmlns:a16="http://schemas.microsoft.com/office/drawing/2014/main" id="{C86106BB-B1BB-CB50-4812-EABDABFF7A8B}"/>
              </a:ext>
            </a:extLst>
          </p:cNvPr>
          <p:cNvSpPr/>
          <p:nvPr/>
        </p:nvSpPr>
        <p:spPr>
          <a:xfrm>
            <a:off x="6180999" y="2669788"/>
            <a:ext cx="4095750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50+ years of expertise</a:t>
            </a:r>
          </a:p>
        </p:txBody>
      </p:sp>
      <p:sp>
        <p:nvSpPr>
          <p:cNvPr id="28" name="Body text copy">
            <a:extLst>
              <a:ext uri="{FF2B5EF4-FFF2-40B4-BE49-F238E27FC236}">
                <a16:creationId xmlns:a16="http://schemas.microsoft.com/office/drawing/2014/main" id="{A702019B-C8A9-A607-258C-AE124282EEB0}"/>
              </a:ext>
            </a:extLst>
          </p:cNvPr>
          <p:cNvSpPr/>
          <p:nvPr/>
        </p:nvSpPr>
        <p:spPr>
          <a:xfrm>
            <a:off x="6108056" y="3988264"/>
            <a:ext cx="5768975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Trusted family stay coordinators</a:t>
            </a:r>
          </a:p>
        </p:txBody>
      </p:sp>
      <p:sp>
        <p:nvSpPr>
          <p:cNvPr id="29" name="Body text copy">
            <a:extLst>
              <a:ext uri="{FF2B5EF4-FFF2-40B4-BE49-F238E27FC236}">
                <a16:creationId xmlns:a16="http://schemas.microsoft.com/office/drawing/2014/main" id="{7F6B09BA-C718-C5F5-7A62-53E829B25B02}"/>
              </a:ext>
            </a:extLst>
          </p:cNvPr>
          <p:cNvSpPr/>
          <p:nvPr/>
        </p:nvSpPr>
        <p:spPr>
          <a:xfrm>
            <a:off x="6180999" y="5264793"/>
            <a:ext cx="5578475" cy="752475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9 of 10 students say it is the best part of the program</a:t>
            </a:r>
          </a:p>
        </p:txBody>
      </p:sp>
      <p:sp>
        <p:nvSpPr>
          <p:cNvPr id="30" name="Body text copy">
            <a:extLst>
              <a:ext uri="{FF2B5EF4-FFF2-40B4-BE49-F238E27FC236}">
                <a16:creationId xmlns:a16="http://schemas.microsoft.com/office/drawing/2014/main" id="{37C298C4-887F-B99F-D8D0-BA778C049B07}"/>
              </a:ext>
            </a:extLst>
          </p:cNvPr>
          <p:cNvSpPr/>
          <p:nvPr/>
        </p:nvSpPr>
        <p:spPr>
          <a:xfrm>
            <a:off x="6180248" y="529590"/>
            <a:ext cx="3634330" cy="1452942"/>
          </a:xfrm>
          <a:prstGeom prst="rect">
            <a:avLst/>
          </a:prstGeom>
        </p:spPr>
        <p:txBody>
          <a:bodyPr spcFirstLastPara="0" lIns="95250" tIns="47625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00000"/>
              </a:lnSpc>
            </a:pPr>
            <a:r>
              <a:rPr sz="4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Stay </a:t>
            </a:r>
            <a:endParaRPr lang="en-US" sz="4000" b="1">
              <a:solidFill>
                <a:srgbClr val="004B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hangingPunct="0">
              <a:lnSpc>
                <a:spcPct val="100000"/>
              </a:lnSpc>
            </a:pPr>
            <a:r>
              <a:rPr sz="4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Experience®</a:t>
            </a:r>
          </a:p>
        </p:txBody>
      </p:sp>
      <p:pic>
        <p:nvPicPr>
          <p:cNvPr id="33" name="Picture 32" descr="A group of people posing for a photo">
            <a:extLst>
              <a:ext uri="{FF2B5EF4-FFF2-40B4-BE49-F238E27FC236}">
                <a16:creationId xmlns:a16="http://schemas.microsoft.com/office/drawing/2014/main" id="{21E150CF-D898-55BA-44CB-60A1EC4B2A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428" y="474176"/>
            <a:ext cx="4333361" cy="2644571"/>
          </a:xfrm>
          <a:prstGeom prst="rect">
            <a:avLst/>
          </a:prstGeom>
        </p:spPr>
      </p:pic>
      <p:pic>
        <p:nvPicPr>
          <p:cNvPr id="35" name="Picture 34" descr="Family stay pic">
            <a:extLst>
              <a:ext uri="{FF2B5EF4-FFF2-40B4-BE49-F238E27FC236}">
                <a16:creationId xmlns:a16="http://schemas.microsoft.com/office/drawing/2014/main" id="{35BF13D4-22A9-4B17-FDAA-8408478A5E6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2"/>
          <a:stretch/>
        </p:blipFill>
        <p:spPr>
          <a:xfrm>
            <a:off x="158428" y="3282479"/>
            <a:ext cx="4333361" cy="30936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67450e-7df5-4bb7-a748-f7c5eff5b692" xsi:nil="true"/>
    <lcf76f155ced4ddcb4097134ff3c332f xmlns="f73d4b22-5b23-44a0-bc6b-9bac75aff08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4BF850C3C2754A8155361F0745FBBA" ma:contentTypeVersion="18" ma:contentTypeDescription="Create a new document." ma:contentTypeScope="" ma:versionID="1d6209a9a43979d9854f1600e052e295">
  <xsd:schema xmlns:xsd="http://www.w3.org/2001/XMLSchema" xmlns:xs="http://www.w3.org/2001/XMLSchema" xmlns:p="http://schemas.microsoft.com/office/2006/metadata/properties" xmlns:ns2="f73d4b22-5b23-44a0-bc6b-9bac75aff085" xmlns:ns3="825ae176-405e-4596-a4b1-c463977585f5" xmlns:ns4="c067450e-7df5-4bb7-a748-f7c5eff5b692" targetNamespace="http://schemas.microsoft.com/office/2006/metadata/properties" ma:root="true" ma:fieldsID="0c99e91ea85b3b476fcdae1184959064" ns2:_="" ns3:_="" ns4:_="">
    <xsd:import namespace="f73d4b22-5b23-44a0-bc6b-9bac75aff085"/>
    <xsd:import namespace="825ae176-405e-4596-a4b1-c463977585f5"/>
    <xsd:import namespace="c067450e-7df5-4bb7-a748-f7c5eff5b6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3d4b22-5b23-44a0-bc6b-9bac75aff0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13b55be-9eff-4fc4-a2bc-6740a941ff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5ae176-405e-4596-a4b1-c463977585f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67450e-7df5-4bb7-a748-f7c5eff5b692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31a38c9f-0fd8-4a70-9ea6-cb8e1a85d99f}" ma:internalName="TaxCatchAll" ma:showField="CatchAllData" ma:web="c067450e-7df5-4bb7-a748-f7c5eff5b6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58D516-3451-4356-8015-3AC8AA274BAC}">
  <ds:schemaRefs>
    <ds:schemaRef ds:uri="c067450e-7df5-4bb7-a748-f7c5eff5b692"/>
    <ds:schemaRef ds:uri="http://schemas.microsoft.com/office/2006/documentManagement/types"/>
    <ds:schemaRef ds:uri="f73d4b22-5b23-44a0-bc6b-9bac75aff085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825ae176-405e-4596-a4b1-c463977585f5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71FBC33-C99F-44E5-BD02-3D5E27E84F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367711-AAC2-4895-A3C0-D387720A2E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3d4b22-5b23-44a0-bc6b-9bac75aff085"/>
    <ds:schemaRef ds:uri="825ae176-405e-4596-a4b1-c463977585f5"/>
    <ds:schemaRef ds:uri="c067450e-7df5-4bb7-a748-f7c5eff5b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1325</TotalTime>
  <Words>783</Words>
  <Application>Microsoft Office PowerPoint</Application>
  <PresentationFormat>Widescreen</PresentationFormat>
  <Paragraphs>177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Katie  Cizel</cp:lastModifiedBy>
  <cp:revision>513</cp:revision>
  <dcterms:created xsi:type="dcterms:W3CDTF">2023-10-20T16:15:27Z</dcterms:created>
  <dcterms:modified xsi:type="dcterms:W3CDTF">2024-09-06T18:19:09Z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0x0101004F4BF850C3C2754A8155361F0745FBBA</vt:lpwstr>
  </property>
  <property fmtid="{D5CDD505-2E9C-101B-9397-08002B2CF9AE}" pid="3" name="MediaServiceImageTags">
    <vt:lpwstr/>
  </property>
</Properties>
</file>